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07" r:id="rId2"/>
    <p:sldId id="262" r:id="rId3"/>
    <p:sldId id="2681" r:id="rId4"/>
    <p:sldId id="268" r:id="rId5"/>
    <p:sldId id="483" r:id="rId6"/>
    <p:sldId id="482" r:id="rId7"/>
    <p:sldId id="2633" r:id="rId8"/>
    <p:sldId id="282" r:id="rId9"/>
    <p:sldId id="284" r:id="rId10"/>
    <p:sldId id="290" r:id="rId11"/>
    <p:sldId id="296" r:id="rId12"/>
    <p:sldId id="494" r:id="rId13"/>
    <p:sldId id="310" r:id="rId14"/>
    <p:sldId id="341" r:id="rId15"/>
    <p:sldId id="351" r:id="rId16"/>
    <p:sldId id="2647" r:id="rId17"/>
    <p:sldId id="406" r:id="rId18"/>
    <p:sldId id="363" r:id="rId19"/>
    <p:sldId id="2707" r:id="rId20"/>
    <p:sldId id="2709" r:id="rId21"/>
    <p:sldId id="496" r:id="rId22"/>
    <p:sldId id="2658" r:id="rId23"/>
    <p:sldId id="380" r:id="rId24"/>
    <p:sldId id="2660" r:id="rId25"/>
    <p:sldId id="2661" r:id="rId26"/>
    <p:sldId id="2716" r:id="rId27"/>
    <p:sldId id="503" r:id="rId28"/>
    <p:sldId id="2715" r:id="rId29"/>
    <p:sldId id="414" r:id="rId30"/>
    <p:sldId id="264" r:id="rId31"/>
    <p:sldId id="476" r:id="rId32"/>
    <p:sldId id="2724" r:id="rId33"/>
    <p:sldId id="473" r:id="rId34"/>
    <p:sldId id="2719" r:id="rId35"/>
    <p:sldId id="2721" r:id="rId36"/>
    <p:sldId id="423" r:id="rId37"/>
    <p:sldId id="478" r:id="rId38"/>
    <p:sldId id="2636" r:id="rId39"/>
    <p:sldId id="2637" r:id="rId40"/>
    <p:sldId id="2638" r:id="rId41"/>
    <p:sldId id="2640" r:id="rId42"/>
    <p:sldId id="2696" r:id="rId43"/>
    <p:sldId id="2697" r:id="rId44"/>
    <p:sldId id="2703" r:id="rId45"/>
    <p:sldId id="2704" r:id="rId46"/>
    <p:sldId id="2690" r:id="rId47"/>
    <p:sldId id="2705" r:id="rId48"/>
    <p:sldId id="2684" r:id="rId49"/>
    <p:sldId id="2702" r:id="rId50"/>
    <p:sldId id="2651" r:id="rId51"/>
    <p:sldId id="2710" r:id="rId52"/>
    <p:sldId id="266" r:id="rId53"/>
    <p:sldId id="273" r:id="rId54"/>
    <p:sldId id="509" r:id="rId55"/>
    <p:sldId id="2725" r:id="rId56"/>
    <p:sldId id="2540" r:id="rId57"/>
    <p:sldId id="2626" r:id="rId58"/>
    <p:sldId id="382" r:id="rId59"/>
    <p:sldId id="2627" r:id="rId60"/>
    <p:sldId id="2628" r:id="rId61"/>
    <p:sldId id="2630" r:id="rId62"/>
    <p:sldId id="2634" r:id="rId63"/>
    <p:sldId id="2669" r:id="rId64"/>
    <p:sldId id="2670" r:id="rId65"/>
    <p:sldId id="2667" r:id="rId66"/>
    <p:sldId id="2668" r:id="rId67"/>
    <p:sldId id="2671" r:id="rId68"/>
    <p:sldId id="2672" r:id="rId69"/>
    <p:sldId id="2673" r:id="rId70"/>
    <p:sldId id="2674" r:id="rId71"/>
    <p:sldId id="2675" r:id="rId72"/>
    <p:sldId id="2527" r:id="rId73"/>
    <p:sldId id="2677" r:id="rId74"/>
    <p:sldId id="2678" r:id="rId75"/>
    <p:sldId id="2680" r:id="rId76"/>
    <p:sldId id="2588" r:id="rId77"/>
    <p:sldId id="2713" r:id="rId78"/>
    <p:sldId id="2723" r:id="rId79"/>
    <p:sldId id="2711" r:id="rId8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591" autoAdjust="0"/>
  </p:normalViewPr>
  <p:slideViewPr>
    <p:cSldViewPr snapToGrid="0">
      <p:cViewPr varScale="1">
        <p:scale>
          <a:sx n="71" d="100"/>
          <a:sy n="71" d="100"/>
        </p:scale>
        <p:origin x="3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8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4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4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37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2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11/25/2024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9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340909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442" y="358534"/>
            <a:ext cx="8829521" cy="632651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227" dirty="0"/>
              <a:t>LLMs Advantages </a:t>
            </a:r>
            <a:r>
              <a:rPr lang="en-US" sz="4000" spc="260" dirty="0"/>
              <a:t>as</a:t>
            </a:r>
            <a:r>
              <a:rPr lang="en-US" sz="4000" spc="-100" dirty="0"/>
              <a:t> </a:t>
            </a:r>
            <a:r>
              <a:rPr lang="en-US" sz="4000" spc="180" dirty="0"/>
              <a:t>Knowledge</a:t>
            </a:r>
            <a:r>
              <a:rPr lang="en-US" sz="4000" spc="-100" dirty="0"/>
              <a:t> </a:t>
            </a:r>
            <a:r>
              <a:rPr lang="en-US" sz="4000" spc="120" dirty="0"/>
              <a:t>Bases</a:t>
            </a:r>
            <a:endParaRPr lang="en-US" sz="4000" spc="147" dirty="0"/>
          </a:p>
        </p:txBody>
      </p:sp>
      <p:sp>
        <p:nvSpPr>
          <p:cNvPr id="6" name="object 6"/>
          <p:cNvSpPr txBox="1"/>
          <p:nvPr/>
        </p:nvSpPr>
        <p:spPr>
          <a:xfrm>
            <a:off x="719168" y="1546344"/>
            <a:ext cx="11578998" cy="2382746"/>
          </a:xfrm>
          <a:prstGeom prst="rect">
            <a:avLst/>
          </a:prstGeom>
        </p:spPr>
        <p:txBody>
          <a:bodyPr vert="horz" wrap="square" lIns="0" tIns="90593" rIns="0" bIns="0" rtlCol="0">
            <a:spAutoFit/>
          </a:bodyPr>
          <a:lstStyle/>
          <a:p>
            <a:pPr marL="626518" indent="-479201">
              <a:spcBef>
                <a:spcPts val="500"/>
              </a:spcBef>
              <a:buFont typeface="Tahoma"/>
              <a:buChar char="●"/>
              <a:tabLst>
                <a:tab pos="625671" algn="l"/>
                <a:tab pos="626518" algn="l"/>
              </a:tabLst>
            </a:pPr>
            <a:r>
              <a:rPr lang="en-US" sz="2267" spc="133" dirty="0">
                <a:latin typeface="+mn-lt"/>
                <a:cs typeface="Times New Roman"/>
              </a:rPr>
              <a:t>LLM can be p</a:t>
            </a:r>
            <a:r>
              <a:rPr sz="2267" spc="133" dirty="0">
                <a:latin typeface="+mn-lt"/>
                <a:cs typeface="Times New Roman"/>
              </a:rPr>
              <a:t>retrained</a:t>
            </a:r>
            <a:r>
              <a:rPr sz="2267" spc="-40" dirty="0">
                <a:latin typeface="+mn-lt"/>
                <a:cs typeface="Times New Roman"/>
              </a:rPr>
              <a:t> </a:t>
            </a:r>
            <a:r>
              <a:rPr sz="2267" spc="173" dirty="0">
                <a:latin typeface="+mn-lt"/>
                <a:cs typeface="Times New Roman"/>
              </a:rPr>
              <a:t>on</a:t>
            </a:r>
            <a:r>
              <a:rPr sz="2267" spc="-40" dirty="0">
                <a:latin typeface="+mn-lt"/>
                <a:cs typeface="Times New Roman"/>
              </a:rPr>
              <a:t> </a:t>
            </a:r>
            <a:r>
              <a:rPr sz="2267" spc="133" dirty="0">
                <a:solidFill>
                  <a:srgbClr val="C00000"/>
                </a:solidFill>
                <a:latin typeface="+mn-lt"/>
                <a:cs typeface="Times New Roman"/>
              </a:rPr>
              <a:t>huge</a:t>
            </a:r>
            <a:r>
              <a:rPr sz="2267" spc="-4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267" spc="-40" dirty="0">
                <a:solidFill>
                  <a:srgbClr val="C00000"/>
                </a:solidFill>
                <a:latin typeface="+mn-lt"/>
                <a:cs typeface="Times New Roman"/>
              </a:rPr>
              <a:t>unstructured data</a:t>
            </a:r>
            <a:r>
              <a:rPr lang="en-US" sz="2267" spc="140" dirty="0">
                <a:latin typeface="+mn-lt"/>
                <a:cs typeface="Times New Roman"/>
              </a:rPr>
              <a:t> using </a:t>
            </a:r>
            <a:r>
              <a:rPr lang="en-US" sz="2267" spc="140" dirty="0">
                <a:solidFill>
                  <a:srgbClr val="C00000"/>
                </a:solidFill>
                <a:latin typeface="+mn-lt"/>
                <a:cs typeface="Times New Roman"/>
              </a:rPr>
              <a:t>self-supervised</a:t>
            </a:r>
            <a:r>
              <a:rPr lang="en-US" sz="2267" spc="140" dirty="0">
                <a:latin typeface="+mn-lt"/>
                <a:cs typeface="Times New Roman"/>
              </a:rPr>
              <a:t> approach</a:t>
            </a:r>
            <a:endParaRPr sz="2267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626518" indent="-479201">
              <a:spcBef>
                <a:spcPts val="407"/>
              </a:spcBef>
              <a:buFont typeface="Tahoma"/>
              <a:buChar char="●"/>
              <a:tabLst>
                <a:tab pos="625671" algn="l"/>
                <a:tab pos="626518" algn="l"/>
              </a:tabLst>
            </a:pPr>
            <a:r>
              <a:rPr lang="en-US" sz="2267" spc="33" dirty="0">
                <a:latin typeface="+mn-lt"/>
                <a:cs typeface="Times New Roman"/>
              </a:rPr>
              <a:t>Self-supervised d</a:t>
            </a:r>
            <a:r>
              <a:rPr sz="2267" spc="33" dirty="0">
                <a:latin typeface="+mn-lt"/>
                <a:cs typeface="Times New Roman"/>
              </a:rPr>
              <a:t>oesn't</a:t>
            </a:r>
            <a:r>
              <a:rPr sz="2267" spc="-40" dirty="0">
                <a:latin typeface="+mn-lt"/>
                <a:cs typeface="Times New Roman"/>
              </a:rPr>
              <a:t> </a:t>
            </a:r>
            <a:r>
              <a:rPr sz="2267" spc="140" dirty="0">
                <a:latin typeface="+mn-lt"/>
                <a:cs typeface="Times New Roman"/>
              </a:rPr>
              <a:t>require</a:t>
            </a:r>
            <a:r>
              <a:rPr sz="2267" spc="-33" dirty="0">
                <a:latin typeface="+mn-lt"/>
                <a:cs typeface="Times New Roman"/>
              </a:rPr>
              <a:t> </a:t>
            </a:r>
            <a:r>
              <a:rPr lang="en-US" sz="2267" spc="-33" dirty="0">
                <a:solidFill>
                  <a:srgbClr val="C00000"/>
                </a:solidFill>
                <a:latin typeface="+mn-lt"/>
                <a:cs typeface="Times New Roman"/>
              </a:rPr>
              <a:t>manual</a:t>
            </a:r>
            <a:r>
              <a:rPr lang="en-US" sz="2267" spc="-33" dirty="0">
                <a:latin typeface="+mn-lt"/>
                <a:cs typeface="Times New Roman"/>
              </a:rPr>
              <a:t> </a:t>
            </a:r>
            <a:r>
              <a:rPr sz="2267" spc="127" dirty="0">
                <a:latin typeface="+mn-lt"/>
                <a:cs typeface="Times New Roman"/>
              </a:rPr>
              <a:t>annotations/</a:t>
            </a:r>
            <a:r>
              <a:rPr sz="2267" spc="127" dirty="0">
                <a:latin typeface="+mn-lt"/>
                <a:cs typeface="Times New Roman" panose="02020603050405020304" pitchFamily="18" charset="0"/>
              </a:rPr>
              <a:t>supervision</a:t>
            </a:r>
            <a:endParaRPr sz="2267" dirty="0">
              <a:latin typeface="+mn-lt"/>
              <a:cs typeface="Times New Roman" panose="02020603050405020304" pitchFamily="18" charset="0"/>
            </a:endParaRPr>
          </a:p>
          <a:p>
            <a:pPr marL="626518" indent="-479201">
              <a:spcBef>
                <a:spcPts val="407"/>
              </a:spcBef>
              <a:buFont typeface="Tahoma"/>
              <a:buChar char="●"/>
              <a:tabLst>
                <a:tab pos="625671" algn="l"/>
                <a:tab pos="626518" algn="l"/>
              </a:tabLst>
            </a:pPr>
            <a:r>
              <a:rPr lang="en-US" sz="2267" spc="133" dirty="0">
                <a:latin typeface="+mn-lt"/>
                <a:cs typeface="Times New Roman"/>
              </a:rPr>
              <a:t>LLM are </a:t>
            </a:r>
            <a:r>
              <a:rPr lang="en-US" sz="2267" spc="100" dirty="0">
                <a:latin typeface="+mn-lt"/>
                <a:cs typeface="Times New Roman"/>
              </a:rPr>
              <a:t>m</a:t>
            </a:r>
            <a:r>
              <a:rPr sz="2267" spc="100" dirty="0">
                <a:latin typeface="+mn-lt"/>
                <a:cs typeface="Times New Roman"/>
              </a:rPr>
              <a:t>ore</a:t>
            </a:r>
            <a:r>
              <a:rPr sz="2267" spc="-47" dirty="0">
                <a:latin typeface="+mn-lt"/>
                <a:cs typeface="Times New Roman"/>
              </a:rPr>
              <a:t> </a:t>
            </a:r>
            <a:r>
              <a:rPr sz="2267" spc="100" dirty="0">
                <a:latin typeface="+mn-lt"/>
                <a:cs typeface="Times New Roman"/>
              </a:rPr>
              <a:t>ﬂexible</a:t>
            </a:r>
            <a:r>
              <a:rPr sz="2267" spc="-47" dirty="0">
                <a:latin typeface="+mn-lt"/>
                <a:cs typeface="Times New Roman"/>
              </a:rPr>
              <a:t> </a:t>
            </a:r>
            <a:r>
              <a:rPr sz="2267" spc="113" dirty="0">
                <a:latin typeface="+mn-lt"/>
                <a:cs typeface="Times New Roman"/>
              </a:rPr>
              <a:t>with</a:t>
            </a:r>
            <a:r>
              <a:rPr sz="2267" spc="-47" dirty="0">
                <a:latin typeface="+mn-lt"/>
                <a:cs typeface="Times New Roman"/>
              </a:rPr>
              <a:t> </a:t>
            </a:r>
            <a:r>
              <a:rPr sz="2267" spc="147" dirty="0">
                <a:solidFill>
                  <a:srgbClr val="C00000"/>
                </a:solidFill>
                <a:latin typeface="+mn-lt"/>
                <a:cs typeface="Times New Roman"/>
              </a:rPr>
              <a:t>natural</a:t>
            </a:r>
            <a:r>
              <a:rPr sz="2267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267" spc="113" dirty="0">
                <a:solidFill>
                  <a:srgbClr val="C00000"/>
                </a:solidFill>
                <a:latin typeface="+mn-lt"/>
                <a:cs typeface="Times New Roman"/>
              </a:rPr>
              <a:t>language</a:t>
            </a:r>
            <a:r>
              <a:rPr sz="2267" spc="-4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267" spc="133" dirty="0">
                <a:solidFill>
                  <a:srgbClr val="C00000"/>
                </a:solidFill>
                <a:latin typeface="+mn-lt"/>
                <a:cs typeface="Times New Roman"/>
              </a:rPr>
              <a:t>queries</a:t>
            </a:r>
            <a:endParaRPr sz="2267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>
              <a:spcBef>
                <a:spcPts val="27"/>
              </a:spcBef>
            </a:pPr>
            <a:endParaRPr lang="en-US" sz="2267" dirty="0">
              <a:latin typeface="+mn-lt"/>
              <a:cs typeface="Times New Roman"/>
            </a:endParaRPr>
          </a:p>
          <a:p>
            <a:pPr>
              <a:spcBef>
                <a:spcPts val="27"/>
              </a:spcBef>
            </a:pPr>
            <a:endParaRPr sz="2267" dirty="0">
              <a:latin typeface="+mn-lt"/>
              <a:cs typeface="Times New Roman"/>
            </a:endParaRPr>
          </a:p>
          <a:p>
            <a:pPr marL="16933" marR="887284">
              <a:lnSpc>
                <a:spcPct val="114999"/>
              </a:lnSpc>
            </a:pPr>
            <a:r>
              <a:rPr lang="en-US" sz="2667" spc="60" dirty="0">
                <a:latin typeface="+mn-lt"/>
                <a:cs typeface="Times New Roman"/>
              </a:rPr>
              <a:t> </a:t>
            </a:r>
            <a:endParaRPr sz="2800" dirty="0">
              <a:latin typeface="+mn-lt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06908" y="4776451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10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8C377-4E2E-87A6-B5A9-52D75434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65" y="3512634"/>
            <a:ext cx="5795524" cy="3025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0399C-7E1F-D5CD-DFE3-0176B610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70" y="3512634"/>
            <a:ext cx="4168465" cy="25054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50173" y="1622486"/>
            <a:ext cx="11159473" cy="3999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7">
              <a:spcBef>
                <a:spcPts val="133"/>
              </a:spcBef>
              <a:tabLst>
                <a:tab pos="495288" algn="l"/>
                <a:tab pos="496134" algn="l"/>
              </a:tabLst>
            </a:pPr>
            <a:r>
              <a:rPr sz="2400" b="1" spc="20" dirty="0">
                <a:latin typeface="+mn-lt"/>
                <a:cs typeface="Cambria"/>
              </a:rPr>
              <a:t>Goal</a:t>
            </a:r>
            <a:r>
              <a:rPr sz="2400" spc="20" dirty="0">
                <a:latin typeface="+mn-lt"/>
                <a:cs typeface="Cambria"/>
              </a:rPr>
              <a:t>:</a:t>
            </a:r>
            <a:r>
              <a:rPr sz="2400" spc="-20" dirty="0">
                <a:latin typeface="+mn-lt"/>
                <a:cs typeface="Cambria"/>
              </a:rPr>
              <a:t> </a:t>
            </a:r>
            <a:r>
              <a:rPr lang="en-US" sz="2400" spc="47" dirty="0">
                <a:solidFill>
                  <a:srgbClr val="C00000"/>
                </a:solidFill>
                <a:latin typeface="+mn-lt"/>
                <a:cs typeface="Times New Roman"/>
              </a:rPr>
              <a:t>Evaluation</a:t>
            </a:r>
            <a:r>
              <a:rPr sz="2400" spc="-67" dirty="0">
                <a:latin typeface="+mn-lt"/>
                <a:cs typeface="Times New Roman"/>
              </a:rPr>
              <a:t> </a:t>
            </a:r>
            <a:r>
              <a:rPr lang="en-US" sz="2400" spc="60" dirty="0">
                <a:latin typeface="+mn-lt"/>
                <a:cs typeface="Times New Roman"/>
              </a:rPr>
              <a:t>factual </a:t>
            </a:r>
            <a:r>
              <a:rPr lang="en-US" sz="2400" spc="60" dirty="0">
                <a:solidFill>
                  <a:srgbClr val="C00000"/>
                </a:solidFill>
                <a:latin typeface="+mn-lt"/>
                <a:cs typeface="Times New Roman"/>
              </a:rPr>
              <a:t>knowledge storage</a:t>
            </a:r>
            <a:r>
              <a:rPr lang="en-US" sz="2400" spc="60" dirty="0">
                <a:latin typeface="+mn-lt"/>
                <a:cs typeface="Times New Roman"/>
              </a:rPr>
              <a:t> in pre-trained LLM</a:t>
            </a:r>
            <a:endParaRPr sz="2800" dirty="0">
              <a:latin typeface="+mn-lt"/>
              <a:cs typeface="Times New Roman"/>
            </a:endParaRPr>
          </a:p>
          <a:p>
            <a:pPr marL="495288" marR="6773" indent="-479201">
              <a:lnSpc>
                <a:spcPct val="114999"/>
              </a:lnSpc>
              <a:buFont typeface="+mj-lt"/>
              <a:buAutoNum type="arabicPeriod"/>
              <a:tabLst>
                <a:tab pos="495288" algn="l"/>
                <a:tab pos="496134" algn="l"/>
              </a:tabLst>
            </a:pPr>
            <a:r>
              <a:rPr sz="2400" spc="60" dirty="0">
                <a:latin typeface="+mn-lt"/>
                <a:cs typeface="Times New Roman"/>
              </a:rPr>
              <a:t>Collect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13" dirty="0">
                <a:latin typeface="+mn-lt"/>
                <a:cs typeface="Times New Roman"/>
              </a:rPr>
              <a:t>set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73" dirty="0">
                <a:latin typeface="+mn-lt"/>
                <a:cs typeface="Times New Roman"/>
              </a:rPr>
              <a:t>of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87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r>
              <a:rPr sz="2400" spc="-53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93" dirty="0">
                <a:solidFill>
                  <a:srgbClr val="C00000"/>
                </a:solidFill>
                <a:latin typeface="+mn-lt"/>
                <a:cs typeface="Times New Roman"/>
              </a:rPr>
              <a:t>sources</a:t>
            </a:r>
            <a:r>
              <a:rPr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60" dirty="0">
                <a:latin typeface="+mn-lt"/>
                <a:cs typeface="Times New Roman"/>
              </a:rPr>
              <a:t>containing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13" dirty="0">
                <a:latin typeface="+mn-lt"/>
                <a:cs typeface="Times New Roman"/>
              </a:rPr>
              <a:t>set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73" dirty="0">
                <a:latin typeface="+mn-lt"/>
                <a:cs typeface="Times New Roman"/>
              </a:rPr>
              <a:t>of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80" dirty="0">
                <a:solidFill>
                  <a:srgbClr val="C00000"/>
                </a:solidFill>
                <a:latin typeface="+mn-lt"/>
                <a:cs typeface="Times New Roman"/>
              </a:rPr>
              <a:t>facts</a:t>
            </a:r>
            <a:r>
              <a:rPr sz="2400" spc="-33" dirty="0">
                <a:latin typeface="+mn-lt"/>
                <a:cs typeface="Times New Roman"/>
              </a:rPr>
              <a:t> </a:t>
            </a:r>
            <a:endParaRPr lang="en-US" sz="2400" spc="-33" dirty="0">
              <a:latin typeface="+mn-lt"/>
              <a:cs typeface="Times New Roman"/>
            </a:endParaRPr>
          </a:p>
          <a:p>
            <a:pPr marL="495288" marR="6773" indent="-479201">
              <a:lnSpc>
                <a:spcPct val="114999"/>
              </a:lnSpc>
              <a:buFont typeface="+mj-lt"/>
              <a:buAutoNum type="arabicPeriod"/>
              <a:tabLst>
                <a:tab pos="495288" algn="l"/>
                <a:tab pos="496134" algn="l"/>
              </a:tabLst>
            </a:pPr>
            <a:r>
              <a:rPr lang="en-US" sz="2400" spc="-33" dirty="0">
                <a:solidFill>
                  <a:srgbClr val="C00000"/>
                </a:solidFill>
                <a:latin typeface="+mn-lt"/>
                <a:cs typeface="Times New Roman"/>
              </a:rPr>
              <a:t>Train</a:t>
            </a:r>
            <a:r>
              <a:rPr lang="en-US" sz="2400" spc="-33" dirty="0">
                <a:latin typeface="+mn-lt"/>
                <a:cs typeface="Times New Roman"/>
              </a:rPr>
              <a:t> LLMs on the </a:t>
            </a:r>
            <a:r>
              <a:rPr lang="en-US" sz="2400" spc="87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r>
              <a:rPr lang="en-US" sz="2400" spc="-53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93" dirty="0">
                <a:latin typeface="+mn-lt"/>
                <a:cs typeface="Times New Roman"/>
              </a:rPr>
              <a:t>sources</a:t>
            </a:r>
            <a:r>
              <a:rPr lang="en-US"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endParaRPr lang="en-US" sz="2400" spc="173" dirty="0">
              <a:latin typeface="+mn-lt"/>
              <a:cs typeface="Times New Roman"/>
            </a:endParaRPr>
          </a:p>
          <a:p>
            <a:pPr marL="495288" marR="6773" indent="-479201">
              <a:lnSpc>
                <a:spcPct val="114999"/>
              </a:lnSpc>
              <a:buFont typeface="+mj-lt"/>
              <a:buAutoNum type="arabicPeriod"/>
              <a:tabLst>
                <a:tab pos="495288" algn="l"/>
                <a:tab pos="496134" algn="l"/>
              </a:tabLst>
            </a:pPr>
            <a:r>
              <a:rPr sz="2400" spc="-33" dirty="0">
                <a:latin typeface="+mn-lt"/>
                <a:cs typeface="Times New Roman"/>
              </a:rPr>
              <a:t> </a:t>
            </a:r>
            <a:r>
              <a:rPr lang="en-US" sz="2400" spc="113" dirty="0">
                <a:solidFill>
                  <a:srgbClr val="C00000"/>
                </a:solidFill>
                <a:latin typeface="+mn-lt"/>
                <a:cs typeface="Times New Roman"/>
              </a:rPr>
              <a:t>Evaluate </a:t>
            </a:r>
            <a:r>
              <a:rPr lang="en-US" sz="2400" spc="113" dirty="0">
                <a:latin typeface="+mn-lt"/>
                <a:cs typeface="Times New Roman"/>
              </a:rPr>
              <a:t>model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07" dirty="0">
                <a:latin typeface="+mn-lt"/>
                <a:cs typeface="Times New Roman"/>
              </a:rPr>
              <a:t>to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33" dirty="0">
                <a:latin typeface="+mn-lt"/>
                <a:cs typeface="Times New Roman"/>
              </a:rPr>
              <a:t>see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40" dirty="0">
                <a:latin typeface="+mn-lt"/>
                <a:cs typeface="Times New Roman"/>
              </a:rPr>
              <a:t>how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60" dirty="0">
                <a:latin typeface="+mn-lt"/>
                <a:cs typeface="Times New Roman"/>
              </a:rPr>
              <a:t>well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60" dirty="0">
                <a:latin typeface="+mn-lt"/>
                <a:cs typeface="Times New Roman"/>
              </a:rPr>
              <a:t>the </a:t>
            </a:r>
            <a:r>
              <a:rPr sz="2400" spc="-545" dirty="0">
                <a:latin typeface="+mn-lt"/>
                <a:cs typeface="Times New Roman"/>
              </a:rPr>
              <a:t> </a:t>
            </a:r>
            <a:r>
              <a:rPr sz="2400" spc="40" dirty="0">
                <a:solidFill>
                  <a:srgbClr val="C00000"/>
                </a:solidFill>
                <a:latin typeface="+mn-lt"/>
                <a:cs typeface="Times New Roman"/>
              </a:rPr>
              <a:t>modelʼs</a:t>
            </a:r>
            <a:r>
              <a:rPr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07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33" dirty="0">
                <a:latin typeface="+mn-lt"/>
                <a:cs typeface="Times New Roman"/>
              </a:rPr>
              <a:t>captures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47" dirty="0">
                <a:latin typeface="+mn-lt"/>
                <a:cs typeface="Times New Roman"/>
              </a:rPr>
              <a:t>these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00" dirty="0">
                <a:latin typeface="+mn-lt"/>
                <a:cs typeface="Times New Roman"/>
              </a:rPr>
              <a:t>facts</a:t>
            </a:r>
            <a:endParaRPr sz="2400" dirty="0">
              <a:latin typeface="+mn-lt"/>
              <a:cs typeface="Times New Roman"/>
            </a:endParaRPr>
          </a:p>
          <a:p>
            <a:pPr>
              <a:spcBef>
                <a:spcPts val="7"/>
              </a:spcBef>
            </a:pPr>
            <a:endParaRPr sz="3200" dirty="0">
              <a:latin typeface="+mn-lt"/>
              <a:cs typeface="Times New Roman"/>
            </a:endParaRPr>
          </a:p>
          <a:p>
            <a:pPr marL="16087">
              <a:tabLst>
                <a:tab pos="495288" algn="l"/>
                <a:tab pos="496134" algn="l"/>
              </a:tabLst>
            </a:pPr>
            <a:r>
              <a:rPr lang="en-US" sz="2400" b="1" spc="47" dirty="0">
                <a:latin typeface="+mn-lt"/>
                <a:cs typeface="Times New Roman"/>
              </a:rPr>
              <a:t>Evaluation</a:t>
            </a:r>
            <a:r>
              <a:rPr lang="en-US" sz="2400" b="1" spc="-20" dirty="0">
                <a:latin typeface="+mn-lt"/>
                <a:cs typeface="Times New Roman"/>
              </a:rPr>
              <a:t> Method on </a:t>
            </a:r>
            <a:r>
              <a:rPr sz="2400" b="1" spc="47" dirty="0">
                <a:latin typeface="+mn-lt"/>
                <a:cs typeface="Times New Roman"/>
              </a:rPr>
              <a:t>a</a:t>
            </a:r>
            <a:r>
              <a:rPr sz="2400" b="1" spc="-40" dirty="0">
                <a:latin typeface="+mn-lt"/>
                <a:cs typeface="Times New Roman"/>
              </a:rPr>
              <a:t> </a:t>
            </a:r>
            <a:r>
              <a:rPr lang="en-US" sz="2400" b="1" spc="33" dirty="0">
                <a:latin typeface="+mn-lt"/>
                <a:cs typeface="Times New Roman"/>
              </a:rPr>
              <a:t>P</a:t>
            </a:r>
            <a:r>
              <a:rPr sz="2400" b="1" spc="33" dirty="0">
                <a:latin typeface="+mn-lt"/>
                <a:cs typeface="Times New Roman"/>
              </a:rPr>
              <a:t>articular</a:t>
            </a:r>
            <a:r>
              <a:rPr sz="2400" b="1" spc="-33" dirty="0">
                <a:latin typeface="+mn-lt"/>
                <a:cs typeface="Times New Roman"/>
              </a:rPr>
              <a:t> </a:t>
            </a:r>
            <a:r>
              <a:rPr lang="en-US" sz="2400" b="1" spc="-7" dirty="0">
                <a:latin typeface="+mn-lt"/>
                <a:cs typeface="Times New Roman"/>
              </a:rPr>
              <a:t>F</a:t>
            </a:r>
            <a:r>
              <a:rPr sz="2400" b="1" spc="-7" dirty="0">
                <a:latin typeface="+mn-lt"/>
                <a:cs typeface="Times New Roman"/>
              </a:rPr>
              <a:t>act</a:t>
            </a:r>
            <a:r>
              <a:rPr lang="en-US" sz="2400" spc="-7" dirty="0">
                <a:latin typeface="+mn-lt"/>
                <a:cs typeface="Times New Roman"/>
              </a:rPr>
              <a:t>:</a:t>
            </a:r>
          </a:p>
          <a:p>
            <a:pPr marL="358987" indent="-342900">
              <a:buFont typeface="Arial" panose="020B0604020202020204" pitchFamily="34" charset="0"/>
              <a:buChar char="•"/>
              <a:tabLst>
                <a:tab pos="495288" algn="l"/>
                <a:tab pos="496134" algn="l"/>
              </a:tabLst>
            </a:pPr>
            <a:r>
              <a:rPr sz="2400" spc="53" dirty="0">
                <a:latin typeface="+mn-lt"/>
                <a:cs typeface="Times New Roman"/>
              </a:rPr>
              <a:t>Given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52" dirty="0">
                <a:latin typeface="+mn-lt"/>
                <a:cs typeface="Times New Roman"/>
              </a:rPr>
              <a:t>a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lang="en-US" sz="2400" spc="160" dirty="0">
                <a:solidFill>
                  <a:srgbClr val="C00000"/>
                </a:solidFill>
                <a:latin typeface="+mn-lt"/>
                <a:cs typeface="Times New Roman"/>
              </a:rPr>
              <a:t>text</a:t>
            </a:r>
            <a:r>
              <a:rPr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52" dirty="0">
                <a:latin typeface="+mn-lt"/>
                <a:cs typeface="Times New Roman"/>
              </a:rPr>
              <a:t>that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40" dirty="0">
                <a:latin typeface="+mn-lt"/>
                <a:cs typeface="Times New Roman"/>
              </a:rPr>
              <a:t>queries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67" dirty="0">
                <a:latin typeface="+mn-lt"/>
                <a:cs typeface="Times New Roman"/>
              </a:rPr>
              <a:t>the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47" dirty="0">
                <a:latin typeface="+mn-lt"/>
                <a:cs typeface="Times New Roman"/>
              </a:rPr>
              <a:t>model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13" dirty="0">
                <a:latin typeface="+mn-lt"/>
                <a:cs typeface="Times New Roman"/>
              </a:rPr>
              <a:t>for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52" dirty="0">
                <a:latin typeface="+mn-lt"/>
                <a:cs typeface="Times New Roman"/>
              </a:rPr>
              <a:t>a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lang="en-US" sz="2400" spc="127" dirty="0">
                <a:solidFill>
                  <a:srgbClr val="C00000"/>
                </a:solidFill>
                <a:latin typeface="+mn-lt"/>
                <a:cs typeface="Times New Roman"/>
              </a:rPr>
              <a:t>missing</a:t>
            </a:r>
            <a:r>
              <a:rPr lang="en-US"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133" dirty="0">
                <a:solidFill>
                  <a:srgbClr val="C00000"/>
                </a:solidFill>
                <a:latin typeface="+mn-lt"/>
                <a:cs typeface="Times New Roman"/>
              </a:rPr>
              <a:t>factual data</a:t>
            </a:r>
          </a:p>
          <a:p>
            <a:pPr marL="358987" indent="-342900">
              <a:buFont typeface="Arial" panose="020B0604020202020204" pitchFamily="34" charset="0"/>
              <a:buChar char="•"/>
              <a:tabLst>
                <a:tab pos="495288" algn="l"/>
                <a:tab pos="496134" algn="l"/>
              </a:tabLst>
            </a:pPr>
            <a:r>
              <a:rPr lang="en-US" sz="2400" spc="93" dirty="0">
                <a:solidFill>
                  <a:srgbClr val="C00000"/>
                </a:solidFill>
                <a:latin typeface="+mn-lt"/>
                <a:cs typeface="Times New Roman"/>
              </a:rPr>
              <a:t>K</a:t>
            </a:r>
            <a:r>
              <a:rPr sz="2400" spc="93" dirty="0">
                <a:solidFill>
                  <a:srgbClr val="C00000"/>
                </a:solidFill>
                <a:latin typeface="+mn-lt"/>
                <a:cs typeface="Times New Roman"/>
              </a:rPr>
              <a:t>nowledgeable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lang="en-US" sz="2400" spc="-60" dirty="0">
                <a:latin typeface="+mn-lt"/>
                <a:cs typeface="Times New Roman"/>
              </a:rPr>
              <a:t>L</a:t>
            </a:r>
            <a:r>
              <a:rPr sz="2400" spc="-73" dirty="0">
                <a:latin typeface="+mn-lt"/>
                <a:cs typeface="Times New Roman"/>
              </a:rPr>
              <a:t>LMs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33" dirty="0">
                <a:solidFill>
                  <a:srgbClr val="C00000"/>
                </a:solidFill>
                <a:latin typeface="+mn-lt"/>
                <a:cs typeface="Times New Roman"/>
              </a:rPr>
              <a:t>rank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67" dirty="0">
                <a:latin typeface="+mn-lt"/>
                <a:cs typeface="Times New Roman"/>
              </a:rPr>
              <a:t>ground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47" dirty="0">
                <a:latin typeface="+mn-lt"/>
                <a:cs typeface="Times New Roman"/>
              </a:rPr>
              <a:t>truth</a:t>
            </a:r>
            <a:r>
              <a:rPr sz="2400" spc="-60" dirty="0">
                <a:latin typeface="+mn-lt"/>
                <a:cs typeface="Times New Roman"/>
              </a:rPr>
              <a:t> </a:t>
            </a:r>
            <a:r>
              <a:rPr sz="2400" spc="87" dirty="0">
                <a:latin typeface="+mn-lt"/>
                <a:cs typeface="Times New Roman"/>
              </a:rPr>
              <a:t>tokens</a:t>
            </a:r>
            <a:r>
              <a:rPr sz="2400" spc="-53" dirty="0">
                <a:latin typeface="+mn-lt"/>
                <a:cs typeface="Times New Roman"/>
              </a:rPr>
              <a:t> </a:t>
            </a:r>
            <a:r>
              <a:rPr sz="2400" spc="93" dirty="0">
                <a:solidFill>
                  <a:srgbClr val="C00000"/>
                </a:solidFill>
                <a:latin typeface="+mn-lt"/>
                <a:cs typeface="Times New Roman"/>
              </a:rPr>
              <a:t>high</a:t>
            </a:r>
            <a:r>
              <a:rPr sz="2400" spc="-53" dirty="0">
                <a:latin typeface="+mn-lt"/>
                <a:cs typeface="Times New Roman"/>
              </a:rPr>
              <a:t> </a:t>
            </a:r>
            <a:r>
              <a:rPr sz="2400" spc="180" dirty="0">
                <a:latin typeface="+mn-lt"/>
                <a:cs typeface="Times New Roman"/>
              </a:rPr>
              <a:t>and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60" dirty="0">
                <a:latin typeface="+mn-lt"/>
                <a:cs typeface="Times New Roman"/>
              </a:rPr>
              <a:t>other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27" dirty="0">
                <a:latin typeface="+mn-lt"/>
                <a:cs typeface="Times New Roman"/>
              </a:rPr>
              <a:t>tokens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13" dirty="0">
                <a:latin typeface="+mn-lt"/>
                <a:cs typeface="Times New Roman"/>
              </a:rPr>
              <a:t>lower</a:t>
            </a:r>
            <a:endParaRPr lang="en-US" sz="2400" spc="113" dirty="0">
              <a:latin typeface="+mn-lt"/>
              <a:cs typeface="Times New Roman"/>
            </a:endParaRPr>
          </a:p>
          <a:p>
            <a:pPr marL="16087">
              <a:tabLst>
                <a:tab pos="495288" algn="l"/>
                <a:tab pos="496134" algn="l"/>
              </a:tabLst>
            </a:pPr>
            <a:endParaRPr lang="en-US" sz="2400" dirty="0"/>
          </a:p>
          <a:p>
            <a:pPr marL="358987" indent="-342900">
              <a:buFont typeface="Arial" panose="020B0604020202020204" pitchFamily="34" charset="0"/>
              <a:buChar char="•"/>
              <a:tabLst>
                <a:tab pos="495288" algn="l"/>
                <a:tab pos="496134" algn="l"/>
              </a:tabLst>
            </a:pPr>
            <a:endParaRPr lang="en-US" sz="2400" spc="113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4095" y="551298"/>
            <a:ext cx="11245552" cy="632651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180" dirty="0"/>
              <a:t>Evaluation of Knowledge Storage in LLMs</a:t>
            </a:r>
            <a:endParaRPr sz="4000" spc="18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A87AF-84E5-4EDC-8BFB-04176FB1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52" y="4941870"/>
            <a:ext cx="5019385" cy="1841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005F-8F5C-4F05-EF1B-8ABE8278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65" y="478592"/>
            <a:ext cx="6098656" cy="512961"/>
          </a:xfrm>
        </p:spPr>
        <p:txBody>
          <a:bodyPr/>
          <a:lstStyle/>
          <a:p>
            <a:r>
              <a:rPr lang="en-US" dirty="0"/>
              <a:t>LAMA Probe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F6AD1-2709-340A-EF98-51C429A03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656" y="1091254"/>
            <a:ext cx="7551088" cy="406265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LAMA (</a:t>
            </a:r>
            <a:r>
              <a:rPr lang="en-US" sz="2400" b="1" dirty="0" err="1"/>
              <a:t>LAnguage</a:t>
            </a:r>
            <a:r>
              <a:rPr lang="en-US" sz="2400" b="1" dirty="0"/>
              <a:t> Model Analysis)</a:t>
            </a:r>
            <a:r>
              <a:rPr lang="en-US" sz="2400" dirty="0"/>
              <a:t> </a:t>
            </a:r>
          </a:p>
          <a:p>
            <a:pPr marL="380990" indent="-380990"/>
            <a:r>
              <a:rPr lang="en-US" sz="2400" dirty="0"/>
              <a:t> A framework used to </a:t>
            </a:r>
            <a:r>
              <a:rPr lang="en-US" sz="2400" dirty="0">
                <a:solidFill>
                  <a:srgbClr val="C00000"/>
                </a:solidFill>
              </a:rPr>
              <a:t>evaluate</a:t>
            </a:r>
            <a:r>
              <a:rPr lang="en-US" sz="2400" dirty="0"/>
              <a:t> the factual </a:t>
            </a:r>
            <a:r>
              <a:rPr lang="en-US" sz="2400" dirty="0">
                <a:solidFill>
                  <a:srgbClr val="C00000"/>
                </a:solidFill>
              </a:rPr>
              <a:t>knowledge stored </a:t>
            </a:r>
            <a:r>
              <a:rPr lang="en-US" sz="2400" dirty="0"/>
              <a:t>within LLMs </a:t>
            </a:r>
          </a:p>
          <a:p>
            <a:pPr marL="380990" indent="-380990"/>
            <a:r>
              <a:rPr lang="en-US" sz="2400" dirty="0"/>
              <a:t>Test how well a model can </a:t>
            </a:r>
            <a:r>
              <a:rPr lang="en-US" sz="2400" dirty="0">
                <a:solidFill>
                  <a:srgbClr val="C00000"/>
                </a:solidFill>
              </a:rPr>
              <a:t>recall</a:t>
            </a:r>
            <a:r>
              <a:rPr lang="en-US" sz="2400" dirty="0"/>
              <a:t> factual information that it has been </a:t>
            </a:r>
            <a:r>
              <a:rPr lang="en-US" sz="2400" dirty="0">
                <a:solidFill>
                  <a:srgbClr val="C00000"/>
                </a:solidFill>
              </a:rPr>
              <a:t>trained</a:t>
            </a:r>
            <a:r>
              <a:rPr lang="en-US" sz="2400" dirty="0"/>
              <a:t> on,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relying on </a:t>
            </a:r>
            <a:r>
              <a:rPr lang="en-US" sz="2400" dirty="0">
                <a:solidFill>
                  <a:srgbClr val="C00000"/>
                </a:solidFill>
              </a:rPr>
              <a:t>external</a:t>
            </a:r>
            <a:r>
              <a:rPr lang="en-US" sz="2400" dirty="0"/>
              <a:t> sources or prompting (e.g., few-shot learning).</a:t>
            </a:r>
          </a:p>
          <a:p>
            <a:pPr marL="0" indent="0">
              <a:buNone/>
            </a:pPr>
            <a:r>
              <a:rPr lang="en-US" sz="2400" b="1" dirty="0"/>
              <a:t>Dataset</a:t>
            </a:r>
            <a:r>
              <a:rPr lang="en-US" sz="2400" dirty="0"/>
              <a:t>: </a:t>
            </a:r>
          </a:p>
          <a:p>
            <a:r>
              <a:rPr lang="en-US" sz="2400" dirty="0"/>
              <a:t>The LAMA Probe uses a set of factual data, typically derived from </a:t>
            </a:r>
            <a:r>
              <a:rPr lang="en-US" sz="2400" dirty="0">
                <a:solidFill>
                  <a:srgbClr val="C00000"/>
                </a:solidFill>
              </a:rPr>
              <a:t>knowledge bases </a:t>
            </a:r>
            <a:r>
              <a:rPr lang="en-US" sz="2400" dirty="0"/>
              <a:t>like </a:t>
            </a:r>
            <a:r>
              <a:rPr lang="en-US" sz="2400" dirty="0">
                <a:solidFill>
                  <a:srgbClr val="C00000"/>
                </a:solidFill>
              </a:rPr>
              <a:t>Wikipedia</a:t>
            </a:r>
            <a:r>
              <a:rPr lang="en-US" sz="2400" dirty="0"/>
              <a:t>, to create a series of cloze statements.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b="1" dirty="0"/>
              <a:t>Evaluation</a:t>
            </a:r>
            <a:r>
              <a:rPr lang="en-US" sz="2400" dirty="0"/>
              <a:t>: </a:t>
            </a:r>
          </a:p>
          <a:p>
            <a:r>
              <a:rPr lang="en-US" sz="2400" dirty="0"/>
              <a:t>The accuracy of the LLM’s responses is evaluated against the </a:t>
            </a:r>
            <a:r>
              <a:rPr lang="en-US" sz="2400" dirty="0">
                <a:solidFill>
                  <a:srgbClr val="C00000"/>
                </a:solidFill>
              </a:rPr>
              <a:t>correct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answers</a:t>
            </a:r>
            <a:r>
              <a:rPr lang="en-US" sz="2400" dirty="0"/>
              <a:t> in the dataset.</a:t>
            </a:r>
          </a:p>
          <a:p>
            <a:pPr marL="380990" indent="-38099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7C1B5-C5C5-9CFD-7E7C-9571E9AF2550}"/>
              </a:ext>
            </a:extLst>
          </p:cNvPr>
          <p:cNvSpPr txBox="1"/>
          <p:nvPr/>
        </p:nvSpPr>
        <p:spPr>
          <a:xfrm>
            <a:off x="991665" y="6379408"/>
            <a:ext cx="3287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https://arxiv.org/pdf/1909.01066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F450-08F0-AAA2-3952-8950491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81" y="3082246"/>
            <a:ext cx="3657925" cy="35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2171" y="457151"/>
            <a:ext cx="14020800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9472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LAMA</a:t>
            </a:r>
            <a:r>
              <a:rPr spc="-67" dirty="0"/>
              <a:t> </a:t>
            </a:r>
            <a:r>
              <a:rPr lang="en-US" spc="227" dirty="0"/>
              <a:t>P</a:t>
            </a:r>
            <a:r>
              <a:rPr spc="227" dirty="0"/>
              <a:t>robe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8706908" y="4776451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13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19305" y="1468156"/>
            <a:ext cx="100685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33" dirty="0">
                <a:latin typeface="+mn-lt"/>
                <a:cs typeface="Times New Roman" panose="02020603050405020304" pitchFamily="18" charset="0"/>
              </a:rPr>
              <a:t>Step</a:t>
            </a:r>
            <a:r>
              <a:rPr sz="2400" spc="-6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+mn-lt"/>
                <a:cs typeface="Times New Roman" panose="02020603050405020304" pitchFamily="18" charset="0"/>
              </a:rPr>
              <a:t>1</a:t>
            </a:r>
            <a:r>
              <a:rPr sz="2400" spc="-20" dirty="0">
                <a:latin typeface="+mn-lt"/>
                <a:cs typeface="Times New Roman" panose="02020603050405020304" pitchFamily="18" charset="0"/>
              </a:rPr>
              <a:t>:</a:t>
            </a:r>
            <a:r>
              <a:rPr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4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Extract</a:t>
            </a:r>
            <a:r>
              <a:rPr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67" dirty="0">
                <a:latin typeface="+mn-lt"/>
                <a:cs typeface="Times New Roman" panose="02020603050405020304" pitchFamily="18" charset="0"/>
              </a:rPr>
              <a:t>facts</a:t>
            </a:r>
            <a:r>
              <a:rPr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73" dirty="0">
                <a:latin typeface="+mn-lt"/>
                <a:cs typeface="Times New Roman" panose="02020603050405020304" pitchFamily="18" charset="0"/>
              </a:rPr>
              <a:t>into</a:t>
            </a:r>
            <a:r>
              <a:rPr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73" dirty="0">
                <a:latin typeface="+mn-lt"/>
                <a:cs typeface="Times New Roman" panose="02020603050405020304" pitchFamily="18" charset="0"/>
              </a:rPr>
              <a:t>question-answer</a:t>
            </a:r>
            <a:r>
              <a:rPr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53" dirty="0">
                <a:latin typeface="+mn-lt"/>
                <a:cs typeface="Times New Roman" panose="02020603050405020304" pitchFamily="18" charset="0"/>
              </a:rPr>
              <a:t>pairs</a:t>
            </a:r>
            <a:endParaRPr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02E64-AAF1-EEA2-49EC-8FFB2AF4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5" y="2018372"/>
            <a:ext cx="5186734" cy="211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CD547-B4DC-0A26-4535-6E2110E7B628}"/>
              </a:ext>
            </a:extLst>
          </p:cNvPr>
          <p:cNvSpPr txBox="1"/>
          <p:nvPr/>
        </p:nvSpPr>
        <p:spPr>
          <a:xfrm>
            <a:off x="473449" y="4268738"/>
            <a:ext cx="898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33" dirty="0">
                <a:latin typeface="+mn-lt"/>
                <a:cs typeface="Times New Roman" panose="02020603050405020304" pitchFamily="18" charset="0"/>
              </a:rPr>
              <a:t>Step</a:t>
            </a:r>
            <a:r>
              <a:rPr lang="en-US"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+mn-lt"/>
                <a:cs typeface="Times New Roman" panose="02020603050405020304" pitchFamily="18" charset="0"/>
              </a:rPr>
              <a:t>3:</a:t>
            </a:r>
            <a:r>
              <a:rPr lang="en-US" sz="2400" spc="-5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Test</a:t>
            </a:r>
            <a:r>
              <a:rPr lang="en-US" sz="2400" spc="13" dirty="0">
                <a:latin typeface="+mn-lt"/>
                <a:cs typeface="Times New Roman" panose="02020603050405020304" pitchFamily="18" charset="0"/>
              </a:rPr>
              <a:t> knowledge of LLMs </a:t>
            </a:r>
            <a:endParaRPr lang="en-US"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463BD-55DA-E2F8-779A-A99E5369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509" y="2093574"/>
            <a:ext cx="4540226" cy="1746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EE26C-13B0-E9F5-0B6C-621DF5752F17}"/>
              </a:ext>
            </a:extLst>
          </p:cNvPr>
          <p:cNvSpPr txBox="1"/>
          <p:nvPr/>
        </p:nvSpPr>
        <p:spPr>
          <a:xfrm>
            <a:off x="7223665" y="4037906"/>
            <a:ext cx="4883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495288" algn="l"/>
                <a:tab pos="496134" algn="l"/>
              </a:tabLst>
            </a:pPr>
            <a:r>
              <a:rPr lang="en-US" sz="1800" dirty="0"/>
              <a:t>A cloze statement, is a type of </a:t>
            </a:r>
            <a:r>
              <a:rPr lang="en-US" sz="1800" dirty="0">
                <a:solidFill>
                  <a:srgbClr val="C00000"/>
                </a:solidFill>
              </a:rPr>
              <a:t>assessment</a:t>
            </a:r>
            <a:r>
              <a:rPr lang="en-US" sz="1800" dirty="0"/>
              <a:t> in which words are </a:t>
            </a:r>
            <a:r>
              <a:rPr lang="en-US" sz="1800" dirty="0">
                <a:solidFill>
                  <a:srgbClr val="C00000"/>
                </a:solidFill>
              </a:rPr>
              <a:t>removed</a:t>
            </a:r>
            <a:r>
              <a:rPr lang="en-US" sz="1800" dirty="0"/>
              <a:t> from a passage of text, and the model is required to </a:t>
            </a:r>
            <a:r>
              <a:rPr lang="en-US" sz="1800" dirty="0">
                <a:solidFill>
                  <a:srgbClr val="C00000"/>
                </a:solidFill>
              </a:rPr>
              <a:t>fill in the blanks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DAD9D-0654-2B93-7FC2-EE7A2FD5A33E}"/>
              </a:ext>
            </a:extLst>
          </p:cNvPr>
          <p:cNvSpPr txBox="1"/>
          <p:nvPr/>
        </p:nvSpPr>
        <p:spPr>
          <a:xfrm>
            <a:off x="7271509" y="1430538"/>
            <a:ext cx="5428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33" dirty="0">
                <a:latin typeface="+mn-lt"/>
                <a:cs typeface="Times New Roman" panose="02020603050405020304" pitchFamily="18" charset="0"/>
              </a:rPr>
              <a:t>Step</a:t>
            </a:r>
            <a:r>
              <a:rPr lang="en-US" sz="2400" spc="-6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+mn-lt"/>
                <a:cs typeface="Times New Roman" panose="02020603050405020304" pitchFamily="18" charset="0"/>
              </a:rPr>
              <a:t>2:</a:t>
            </a:r>
            <a:r>
              <a:rPr lang="en-US" sz="2400" spc="-5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3" dirty="0">
                <a:latin typeface="+mn-lt"/>
                <a:cs typeface="Times New Roman" panose="02020603050405020304" pitchFamily="18" charset="0"/>
              </a:rPr>
              <a:t>Create</a:t>
            </a:r>
            <a:r>
              <a:rPr lang="en-US" sz="2400" spc="-5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8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cloze</a:t>
            </a:r>
            <a:r>
              <a:rPr lang="en-US" sz="2400" spc="-5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8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statements</a:t>
            </a:r>
            <a:endParaRPr lang="en-US"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4CD3A-4EE8-A8D7-FC3E-44DACF4D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68" y="4721852"/>
            <a:ext cx="4621910" cy="2009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A6E27F-482B-1BC3-C843-1DC52C7F86D0}"/>
              </a:ext>
            </a:extLst>
          </p:cNvPr>
          <p:cNvSpPr txBox="1"/>
          <p:nvPr/>
        </p:nvSpPr>
        <p:spPr>
          <a:xfrm>
            <a:off x="5753585" y="6091249"/>
            <a:ext cx="735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93" dirty="0">
                <a:cs typeface="Times New Roman"/>
              </a:rPr>
              <a:t>knowledgeable</a:t>
            </a:r>
            <a:r>
              <a:rPr lang="en-US" spc="-60" dirty="0">
                <a:cs typeface="Times New Roman"/>
              </a:rPr>
              <a:t> </a:t>
            </a:r>
            <a:r>
              <a:rPr lang="en-US" spc="-73" dirty="0">
                <a:cs typeface="Times New Roman"/>
              </a:rPr>
              <a:t>LLMs</a:t>
            </a:r>
            <a:r>
              <a:rPr lang="en-US" spc="-60" dirty="0">
                <a:cs typeface="Times New Roman"/>
              </a:rPr>
              <a:t> </a:t>
            </a:r>
            <a:r>
              <a:rPr lang="en-US" spc="33" dirty="0">
                <a:solidFill>
                  <a:srgbClr val="C00000"/>
                </a:solidFill>
                <a:cs typeface="Times New Roman"/>
              </a:rPr>
              <a:t>rank</a:t>
            </a:r>
            <a:r>
              <a:rPr lang="en-US" spc="-60" dirty="0">
                <a:cs typeface="Times New Roman"/>
              </a:rPr>
              <a:t> </a:t>
            </a:r>
            <a:r>
              <a:rPr lang="en-US" spc="67" dirty="0">
                <a:cs typeface="Times New Roman"/>
              </a:rPr>
              <a:t>correct</a:t>
            </a:r>
            <a:r>
              <a:rPr lang="en-US" spc="-53" dirty="0">
                <a:cs typeface="Times New Roman"/>
              </a:rPr>
              <a:t> </a:t>
            </a:r>
            <a:r>
              <a:rPr lang="en-US" spc="87" dirty="0">
                <a:cs typeface="Times New Roman"/>
              </a:rPr>
              <a:t>tokens</a:t>
            </a:r>
            <a:r>
              <a:rPr lang="en-US" spc="-60" dirty="0">
                <a:cs typeface="Times New Roman"/>
              </a:rPr>
              <a:t> </a:t>
            </a:r>
            <a:r>
              <a:rPr lang="en-US" spc="93" dirty="0">
                <a:solidFill>
                  <a:srgbClr val="C00000"/>
                </a:solidFill>
                <a:cs typeface="Times New Roman"/>
              </a:rPr>
              <a:t>high</a:t>
            </a:r>
            <a:r>
              <a:rPr lang="en-US" spc="-53" dirty="0">
                <a:cs typeface="Times New Roman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06908" y="4776451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14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626" y="597630"/>
            <a:ext cx="7976830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180" dirty="0"/>
              <a:t>Evaluated Models</a:t>
            </a:r>
            <a:endParaRPr spc="2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75778"/>
              </p:ext>
            </p:extLst>
          </p:nvPr>
        </p:nvGraphicFramePr>
        <p:xfrm>
          <a:off x="678094" y="2648084"/>
          <a:ext cx="10259058" cy="3924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2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dirty="0">
                          <a:latin typeface="Cambria"/>
                          <a:cs typeface="Cambria"/>
                        </a:rPr>
                        <a:t>Model</a:t>
                      </a:r>
                      <a:endParaRPr sz="1900">
                        <a:latin typeface="Cambria"/>
                        <a:cs typeface="Cambria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spc="-10" dirty="0">
                          <a:latin typeface="Cambria"/>
                          <a:cs typeface="Cambria"/>
                        </a:rPr>
                        <a:t>Base</a:t>
                      </a:r>
                      <a:r>
                        <a:rPr sz="19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900" b="1" dirty="0">
                          <a:latin typeface="Cambria"/>
                          <a:cs typeface="Cambria"/>
                        </a:rPr>
                        <a:t>Model</a:t>
                      </a:r>
                      <a:endParaRPr sz="1900">
                        <a:latin typeface="Cambria"/>
                        <a:cs typeface="Cambria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spc="-5" dirty="0">
                          <a:latin typeface="Cambria"/>
                          <a:cs typeface="Cambria"/>
                        </a:rPr>
                        <a:t>Training</a:t>
                      </a:r>
                      <a:r>
                        <a:rPr sz="19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900" b="1" spc="15" dirty="0">
                          <a:latin typeface="Cambria"/>
                          <a:cs typeface="Cambria"/>
                        </a:rPr>
                        <a:t>Corpus</a:t>
                      </a:r>
                      <a:endParaRPr sz="1900">
                        <a:latin typeface="Cambria"/>
                        <a:cs typeface="Cambria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dirty="0">
                          <a:latin typeface="Cambria"/>
                          <a:cs typeface="Cambria"/>
                        </a:rPr>
                        <a:t>Size</a:t>
                      </a:r>
                      <a:endParaRPr sz="1900">
                        <a:latin typeface="Cambria"/>
                        <a:cs typeface="Cambria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65">
                <a:tc gridSpan="2"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en-US" sz="2000" b="1" dirty="0" err="1">
                          <a:latin typeface="Times New Roman"/>
                          <a:cs typeface="Times New Roman"/>
                        </a:rPr>
                        <a:t>fairseq-fconv</a:t>
                      </a:r>
                      <a:r>
                        <a:rPr lang="en-US" sz="20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(Fs)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35" dirty="0">
                          <a:latin typeface="Times New Roman"/>
                          <a:cs typeface="Times New Roman"/>
                        </a:rPr>
                        <a:t>ConvNet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10" dirty="0">
                          <a:latin typeface="Times New Roman"/>
                          <a:cs typeface="Times New Roman"/>
                        </a:rPr>
                        <a:t>WikiText-103</a:t>
                      </a:r>
                      <a:r>
                        <a:rPr sz="2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95" dirty="0">
                          <a:latin typeface="Times New Roman"/>
                          <a:cs typeface="Times New Roman"/>
                        </a:rPr>
                        <a:t>corpus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324M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932">
                <a:tc gridSpan="2"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en-US" sz="2000" b="1" spc="5" dirty="0">
                          <a:latin typeface="Times New Roman"/>
                          <a:cs typeface="Times New Roman"/>
                        </a:rPr>
                        <a:t>Transformer-XL large 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(Txl)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80" dirty="0">
                          <a:latin typeface="Times New Roman"/>
                          <a:cs typeface="Times New Roman"/>
                        </a:rPr>
                        <a:t>Transformer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10" dirty="0">
                          <a:latin typeface="Times New Roman"/>
                          <a:cs typeface="Times New Roman"/>
                        </a:rPr>
                        <a:t>WikiText-103</a:t>
                      </a:r>
                      <a:r>
                        <a:rPr sz="2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95" dirty="0">
                          <a:latin typeface="Times New Roman"/>
                          <a:cs typeface="Times New Roman"/>
                        </a:rPr>
                        <a:t>corpus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257M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565">
                <a:tc row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900" b="1" dirty="0">
                          <a:latin typeface="Times New Roman"/>
                          <a:cs typeface="Times New Roman"/>
                        </a:rPr>
                        <a:t>ELMO</a:t>
                      </a:r>
                      <a:endParaRPr sz="19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BiLSTM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35" dirty="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sz="2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40" dirty="0">
                          <a:latin typeface="Times New Roman"/>
                          <a:cs typeface="Times New Roman"/>
                        </a:rPr>
                        <a:t>Billion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50" dirty="0">
                          <a:latin typeface="Times New Roman"/>
                          <a:cs typeface="Times New Roman"/>
                        </a:rPr>
                        <a:t>Word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15" dirty="0">
                          <a:latin typeface="Times New Roman"/>
                          <a:cs typeface="Times New Roman"/>
                        </a:rPr>
                        <a:t>93.6M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4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5.5B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(E5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ik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pedia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2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2008-2012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15" dirty="0">
                          <a:latin typeface="Times New Roman"/>
                          <a:cs typeface="Times New Roman"/>
                        </a:rPr>
                        <a:t>93.6M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65">
                <a:tc row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900" b="1" dirty="0">
                          <a:latin typeface="Times New Roman"/>
                          <a:cs typeface="Times New Roman"/>
                        </a:rPr>
                        <a:t>BERT</a:t>
                      </a:r>
                      <a:endParaRPr sz="19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BERT-base</a:t>
                      </a:r>
                      <a:r>
                        <a:rPr sz="20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10" dirty="0">
                          <a:latin typeface="Times New Roman"/>
                          <a:cs typeface="Times New Roman"/>
                        </a:rPr>
                        <a:t>(Bb)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80" dirty="0">
                          <a:latin typeface="Times New Roman"/>
                          <a:cs typeface="Times New Roman"/>
                        </a:rPr>
                        <a:t>Transformer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00735" marR="600075" indent="-1930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60" dirty="0">
                          <a:latin typeface="Times New Roman"/>
                          <a:cs typeface="Times New Roman"/>
                        </a:rPr>
                        <a:t>Wikipedia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50" dirty="0">
                          <a:latin typeface="Times New Roman"/>
                          <a:cs typeface="Times New Roman"/>
                        </a:rPr>
                        <a:t>(en)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sz="2000" spc="-3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60" dirty="0">
                          <a:latin typeface="Times New Roman"/>
                          <a:cs typeface="Times New Roman"/>
                        </a:rPr>
                        <a:t>BookCorpus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110M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5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6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spc="-9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rg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340M</a:t>
                      </a: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D1B16F-FBF9-995E-D825-99A1B1104FCA}"/>
              </a:ext>
            </a:extLst>
          </p:cNvPr>
          <p:cNvSpPr txBox="1"/>
          <p:nvPr/>
        </p:nvSpPr>
        <p:spPr>
          <a:xfrm>
            <a:off x="585626" y="1554462"/>
            <a:ext cx="1134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Several </a:t>
            </a:r>
            <a:r>
              <a:rPr lang="en-US" sz="2400" dirty="0">
                <a:solidFill>
                  <a:srgbClr val="C00000"/>
                </a:solidFill>
              </a:rPr>
              <a:t>language models</a:t>
            </a:r>
            <a:r>
              <a:rPr lang="en-US" sz="2400" dirty="0"/>
              <a:t> besides traditional </a:t>
            </a:r>
            <a:r>
              <a:rPr lang="en-US" sz="2400" dirty="0">
                <a:solidFill>
                  <a:srgbClr val="C00000"/>
                </a:solidFill>
              </a:rPr>
              <a:t>knowledgebases</a:t>
            </a:r>
            <a:r>
              <a:rPr lang="en-US" sz="2400" dirty="0"/>
              <a:t> of </a:t>
            </a:r>
            <a:r>
              <a:rPr lang="en-US" sz="2400" dirty="0" err="1"/>
              <a:t>REn</a:t>
            </a:r>
            <a:r>
              <a:rPr lang="en-US" sz="2400" dirty="0"/>
              <a:t> (a relation extraction with naive entity linking)  and </a:t>
            </a:r>
            <a:r>
              <a:rPr lang="en-US" sz="2400" dirty="0" err="1"/>
              <a:t>REo</a:t>
            </a:r>
            <a:r>
              <a:rPr lang="en-US" sz="2400" dirty="0"/>
              <a:t> (oracle entity linking) were tested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06908" y="4776451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9670" y="1621130"/>
            <a:ext cx="11211642" cy="39079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15607" marR="1005815" indent="-499521">
              <a:spcBef>
                <a:spcPts val="133"/>
              </a:spcBef>
              <a:buFont typeface="Tahoma"/>
              <a:buChar char="●"/>
              <a:tabLst>
                <a:tab pos="515607" algn="l"/>
                <a:tab pos="516454" algn="l"/>
              </a:tabLst>
            </a:pPr>
            <a:r>
              <a:rPr sz="2800" spc="-60" dirty="0">
                <a:solidFill>
                  <a:srgbClr val="C00000"/>
                </a:solidFill>
                <a:latin typeface="+mn-lt"/>
                <a:cs typeface="Times New Roman"/>
              </a:rPr>
              <a:t>BERT-large</a:t>
            </a:r>
            <a:r>
              <a:rPr sz="2800" spc="-67" dirty="0">
                <a:latin typeface="+mn-lt"/>
                <a:cs typeface="Times New Roman"/>
              </a:rPr>
              <a:t> </a:t>
            </a:r>
            <a:r>
              <a:rPr sz="2800" spc="87" dirty="0">
                <a:latin typeface="+mn-lt"/>
                <a:cs typeface="Times New Roman"/>
              </a:rPr>
              <a:t>recalls</a:t>
            </a:r>
            <a:r>
              <a:rPr sz="2800" spc="-60" dirty="0">
                <a:latin typeface="+mn-lt"/>
                <a:cs typeface="Times New Roman"/>
              </a:rPr>
              <a:t> </a:t>
            </a:r>
            <a:r>
              <a:rPr sz="2800" spc="100" dirty="0">
                <a:latin typeface="+mn-lt"/>
                <a:cs typeface="Times New Roman"/>
              </a:rPr>
              <a:t>knowledge</a:t>
            </a:r>
            <a:r>
              <a:rPr sz="2800" spc="-60" dirty="0">
                <a:latin typeface="+mn-lt"/>
                <a:cs typeface="Times New Roman"/>
              </a:rPr>
              <a:t> </a:t>
            </a:r>
            <a:r>
              <a:rPr sz="2800" spc="80" dirty="0">
                <a:latin typeface="+mn-lt"/>
                <a:cs typeface="Times New Roman"/>
              </a:rPr>
              <a:t>better</a:t>
            </a:r>
            <a:r>
              <a:rPr sz="2800" spc="-67" dirty="0">
                <a:latin typeface="+mn-lt"/>
                <a:cs typeface="Times New Roman"/>
              </a:rPr>
              <a:t> </a:t>
            </a:r>
            <a:r>
              <a:rPr sz="2800" spc="80" dirty="0">
                <a:latin typeface="+mn-lt"/>
                <a:cs typeface="Times New Roman"/>
              </a:rPr>
              <a:t>than</a:t>
            </a:r>
            <a:r>
              <a:rPr sz="2800" spc="-60" dirty="0">
                <a:latin typeface="+mn-lt"/>
                <a:cs typeface="Times New Roman"/>
              </a:rPr>
              <a:t> </a:t>
            </a:r>
            <a:r>
              <a:rPr lang="en-US" sz="2800" spc="73" dirty="0">
                <a:solidFill>
                  <a:srgbClr val="C00000"/>
                </a:solidFill>
                <a:latin typeface="+mn-lt"/>
                <a:cs typeface="Times New Roman"/>
              </a:rPr>
              <a:t>other networks</a:t>
            </a:r>
            <a:endParaRPr sz="2800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515607" marR="54185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r>
              <a:rPr sz="2800" spc="-60" dirty="0">
                <a:latin typeface="+mn-lt"/>
                <a:cs typeface="Times New Roman"/>
              </a:rPr>
              <a:t>BERT-large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100" dirty="0">
                <a:latin typeface="+mn-lt"/>
                <a:cs typeface="Times New Roman"/>
              </a:rPr>
              <a:t>is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87" dirty="0">
                <a:solidFill>
                  <a:srgbClr val="C00000"/>
                </a:solidFill>
                <a:latin typeface="+mn-lt"/>
                <a:cs typeface="Times New Roman"/>
              </a:rPr>
              <a:t>competitive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87" dirty="0">
                <a:latin typeface="+mn-lt"/>
                <a:cs typeface="Times New Roman"/>
              </a:rPr>
              <a:t>with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47" dirty="0">
                <a:latin typeface="+mn-lt"/>
                <a:cs typeface="Times New Roman"/>
              </a:rPr>
              <a:t>a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-160" dirty="0">
                <a:latin typeface="+mn-lt"/>
                <a:cs typeface="Times New Roman"/>
              </a:rPr>
              <a:t>RE</a:t>
            </a:r>
            <a:r>
              <a:rPr sz="2800" spc="-53" dirty="0">
                <a:latin typeface="+mn-lt"/>
                <a:cs typeface="Times New Roman"/>
              </a:rPr>
              <a:t> </a:t>
            </a:r>
            <a:r>
              <a:rPr sz="2800" spc="93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r>
              <a:rPr sz="2800" spc="-53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800" spc="107" dirty="0">
                <a:solidFill>
                  <a:srgbClr val="C00000"/>
                </a:solidFill>
                <a:latin typeface="+mn-lt"/>
                <a:cs typeface="Times New Roman"/>
              </a:rPr>
              <a:t>base</a:t>
            </a:r>
            <a:r>
              <a:rPr sz="2800" spc="-4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800" spc="160" dirty="0">
                <a:latin typeface="+mn-lt"/>
                <a:cs typeface="Times New Roman"/>
              </a:rPr>
              <a:t>that</a:t>
            </a:r>
            <a:r>
              <a:rPr sz="2800" spc="-27" dirty="0">
                <a:latin typeface="+mn-lt"/>
                <a:cs typeface="Times New Roman"/>
              </a:rPr>
              <a:t> </a:t>
            </a:r>
            <a:r>
              <a:rPr sz="2800" spc="107" dirty="0">
                <a:latin typeface="+mn-lt"/>
                <a:cs typeface="Times New Roman"/>
              </a:rPr>
              <a:t>was</a:t>
            </a:r>
            <a:r>
              <a:rPr sz="2800" spc="-33" dirty="0">
                <a:latin typeface="+mn-lt"/>
                <a:cs typeface="Times New Roman"/>
              </a:rPr>
              <a:t> </a:t>
            </a:r>
            <a:r>
              <a:rPr sz="2800" spc="160" dirty="0">
                <a:latin typeface="+mn-lt"/>
                <a:cs typeface="Times New Roman"/>
              </a:rPr>
              <a:t>trained </a:t>
            </a:r>
            <a:r>
              <a:rPr sz="2800" spc="-612" dirty="0">
                <a:latin typeface="+mn-lt"/>
                <a:cs typeface="Times New Roman"/>
              </a:rPr>
              <a:t> </a:t>
            </a:r>
            <a:r>
              <a:rPr sz="2800" spc="193" dirty="0">
                <a:latin typeface="+mn-lt"/>
                <a:cs typeface="Times New Roman"/>
              </a:rPr>
              <a:t>on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80" dirty="0">
                <a:latin typeface="+mn-lt"/>
                <a:cs typeface="Times New Roman"/>
              </a:rPr>
              <a:t>the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00" dirty="0">
                <a:solidFill>
                  <a:srgbClr val="C00000"/>
                </a:solidFill>
                <a:latin typeface="+mn-lt"/>
                <a:cs typeface="Times New Roman"/>
              </a:rPr>
              <a:t>best</a:t>
            </a:r>
            <a:r>
              <a:rPr sz="28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800" spc="100" dirty="0">
                <a:solidFill>
                  <a:srgbClr val="C00000"/>
                </a:solidFill>
                <a:latin typeface="+mn-lt"/>
                <a:cs typeface="Times New Roman"/>
              </a:rPr>
              <a:t>possible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47" dirty="0">
                <a:latin typeface="+mn-lt"/>
                <a:cs typeface="Times New Roman"/>
              </a:rPr>
              <a:t>data</a:t>
            </a:r>
            <a:r>
              <a:rPr sz="2800" spc="-60" dirty="0">
                <a:latin typeface="+mn-lt"/>
                <a:cs typeface="Times New Roman"/>
              </a:rPr>
              <a:t> </a:t>
            </a:r>
            <a:r>
              <a:rPr sz="2800" spc="87" dirty="0">
                <a:latin typeface="+mn-lt"/>
                <a:cs typeface="Times New Roman"/>
              </a:rPr>
              <a:t>and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60" dirty="0">
                <a:latin typeface="+mn-lt"/>
                <a:cs typeface="Times New Roman"/>
              </a:rPr>
              <a:t>used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80" dirty="0">
                <a:latin typeface="+mn-lt"/>
                <a:cs typeface="Times New Roman"/>
              </a:rPr>
              <a:t>the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07" dirty="0">
                <a:latin typeface="+mn-lt"/>
                <a:cs typeface="Times New Roman"/>
              </a:rPr>
              <a:t>entity-linking</a:t>
            </a:r>
            <a:r>
              <a:rPr sz="2800" spc="-47" dirty="0">
                <a:latin typeface="+mn-lt"/>
                <a:cs typeface="Times New Roman"/>
              </a:rPr>
              <a:t> </a:t>
            </a:r>
            <a:r>
              <a:rPr sz="2800" spc="127" dirty="0">
                <a:latin typeface="+mn-lt"/>
                <a:cs typeface="Times New Roman"/>
              </a:rPr>
              <a:t>oracle</a:t>
            </a:r>
            <a:endParaRPr lang="en-US" sz="2800" spc="127" dirty="0">
              <a:latin typeface="+mn-lt"/>
              <a:cs typeface="Times New Roman"/>
            </a:endParaRPr>
          </a:p>
          <a:p>
            <a:pPr marL="515607" marR="54185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r>
              <a:rPr lang="en-US" sz="2800" spc="-60" dirty="0">
                <a:latin typeface="+mn-lt"/>
                <a:cs typeface="Times New Roman"/>
              </a:rPr>
              <a:t>Language models provide a </a:t>
            </a:r>
            <a:r>
              <a:rPr lang="en-US" sz="2800" spc="-60" dirty="0">
                <a:solidFill>
                  <a:srgbClr val="C00000"/>
                </a:solidFill>
                <a:latin typeface="+mn-lt"/>
                <a:cs typeface="Times New Roman"/>
              </a:rPr>
              <a:t>sufficient alternative </a:t>
            </a:r>
            <a:r>
              <a:rPr lang="en-US" sz="2800" spc="-60" dirty="0">
                <a:latin typeface="+mn-lt"/>
                <a:cs typeface="Times New Roman"/>
              </a:rPr>
              <a:t>to knowledge bases</a:t>
            </a:r>
          </a:p>
          <a:p>
            <a:pPr marL="515607" marR="54185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endParaRPr sz="2800" dirty="0">
              <a:latin typeface="+mn-lt"/>
              <a:cs typeface="Times New Roman"/>
            </a:endParaRPr>
          </a:p>
          <a:p>
            <a:pPr>
              <a:spcBef>
                <a:spcPts val="53"/>
              </a:spcBef>
              <a:buFont typeface="Tahoma"/>
              <a:buChar char="●"/>
            </a:pPr>
            <a:endParaRPr sz="2800" dirty="0">
              <a:latin typeface="+mn-lt"/>
              <a:cs typeface="Times New Roman"/>
            </a:endParaRPr>
          </a:p>
          <a:p>
            <a:pPr marL="515607" marR="6773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endParaRPr lang="en-US" sz="2800" spc="93" dirty="0">
              <a:latin typeface="+mn-lt"/>
              <a:cs typeface="Times New Roman"/>
            </a:endParaRPr>
          </a:p>
          <a:p>
            <a:pPr marL="515607" marR="6773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endParaRPr lang="en-US" sz="2800" spc="93" dirty="0">
              <a:latin typeface="+mn-lt"/>
              <a:cs typeface="Times New Roman"/>
            </a:endParaRPr>
          </a:p>
          <a:p>
            <a:pPr marL="16086" marR="6773">
              <a:tabLst>
                <a:tab pos="515607" algn="l"/>
                <a:tab pos="516454" algn="l"/>
              </a:tabLst>
            </a:pPr>
            <a:endParaRPr lang="en-US" sz="2800" spc="93" dirty="0">
              <a:latin typeface="+mn-lt"/>
              <a:cs typeface="Times New Roman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1EC35C-AC25-4BB1-E9FF-0DCEA0B6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80" dirty="0"/>
              <a:t>Results of Assessment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95D6FC3-E451-46A9-F09E-7079E789BF84}"/>
              </a:ext>
            </a:extLst>
          </p:cNvPr>
          <p:cNvSpPr txBox="1"/>
          <p:nvPr/>
        </p:nvSpPr>
        <p:spPr>
          <a:xfrm>
            <a:off x="8706908" y="6196213"/>
            <a:ext cx="2612813" cy="296662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pc="1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precision</a:t>
            </a:r>
            <a:r>
              <a:rPr spc="-3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 </a:t>
            </a:r>
            <a:r>
              <a:rPr spc="-7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at</a:t>
            </a:r>
            <a:r>
              <a:rPr spc="-40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 </a:t>
            </a:r>
            <a:r>
              <a:rPr spc="7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rank</a:t>
            </a:r>
            <a:r>
              <a:rPr spc="-3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 </a:t>
            </a:r>
            <a:r>
              <a:rPr spc="-80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1</a:t>
            </a:r>
            <a:endParaRPr dirty="0">
              <a:solidFill>
                <a:schemeClr val="accent1">
                  <a:lumMod val="75000"/>
                </a:schemeClr>
              </a:solidFill>
              <a:latin typeface="+mn-lt"/>
              <a:ea typeface="Cambria" panose="02040503050406030204" pitchFamily="18" charset="0"/>
              <a:cs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D9630-EB91-7340-1618-FE4CE8DF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46" y="3624411"/>
            <a:ext cx="6876087" cy="3002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D2EA-11B2-2733-C51D-3777BBFC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vs Retrieval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04F5-8BE4-37DA-94B5-5A27CE498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6318"/>
            <a:ext cx="1107639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Assessment</a:t>
            </a:r>
            <a:r>
              <a:rPr lang="en-US" dirty="0"/>
              <a:t> amount of Knowledge storage in parameters of an LLM:</a:t>
            </a:r>
          </a:p>
          <a:p>
            <a:r>
              <a:rPr lang="en-US" spc="-33" dirty="0">
                <a:cs typeface="Arial MT"/>
              </a:rPr>
              <a:t>Assessment of</a:t>
            </a:r>
            <a:r>
              <a:rPr lang="en-US" spc="93" dirty="0">
                <a:cs typeface="Arial MT"/>
              </a:rPr>
              <a:t> </a:t>
            </a:r>
            <a:r>
              <a:rPr lang="en-US" dirty="0">
                <a:cs typeface="Arial MT"/>
              </a:rPr>
              <a:t>LMM</a:t>
            </a:r>
            <a:r>
              <a:rPr lang="en-US" spc="73" dirty="0">
                <a:cs typeface="Arial MT"/>
              </a:rPr>
              <a:t>s</a:t>
            </a:r>
            <a:r>
              <a:rPr lang="en-US" spc="100" dirty="0">
                <a:cs typeface="Arial MT"/>
              </a:rPr>
              <a:t> </a:t>
            </a:r>
            <a:r>
              <a:rPr lang="en-US" spc="120" dirty="0">
                <a:cs typeface="Arial MT"/>
              </a:rPr>
              <a:t>on</a:t>
            </a:r>
            <a:r>
              <a:rPr lang="en-US" spc="73" dirty="0">
                <a:cs typeface="Arial MT"/>
              </a:rPr>
              <a:t> </a:t>
            </a:r>
            <a:r>
              <a:rPr lang="en-US" spc="80" dirty="0">
                <a:cs typeface="Arial MT"/>
              </a:rPr>
              <a:t>question</a:t>
            </a:r>
            <a:r>
              <a:rPr lang="en-US" spc="73" dirty="0">
                <a:cs typeface="Arial MT"/>
              </a:rPr>
              <a:t> </a:t>
            </a:r>
            <a:r>
              <a:rPr lang="en-US" dirty="0">
                <a:cs typeface="Arial MT"/>
              </a:rPr>
              <a:t>answering</a:t>
            </a:r>
            <a:r>
              <a:rPr lang="en-US" spc="100" dirty="0">
                <a:cs typeface="Arial MT"/>
              </a:rPr>
              <a:t> </a:t>
            </a:r>
            <a:r>
              <a:rPr lang="en-US" spc="127" dirty="0">
                <a:solidFill>
                  <a:srgbClr val="C00000"/>
                </a:solidFill>
                <a:cs typeface="Arial MT"/>
              </a:rPr>
              <a:t>without</a:t>
            </a:r>
            <a:r>
              <a:rPr lang="en-US" spc="93" dirty="0">
                <a:cs typeface="Arial MT"/>
              </a:rPr>
              <a:t> </a:t>
            </a:r>
            <a:r>
              <a:rPr lang="en-US" spc="67" dirty="0">
                <a:solidFill>
                  <a:srgbClr val="C00000"/>
                </a:solidFill>
                <a:cs typeface="Arial MT"/>
              </a:rPr>
              <a:t>external</a:t>
            </a:r>
            <a:r>
              <a:rPr lang="en-US" spc="93" dirty="0">
                <a:cs typeface="Arial MT"/>
              </a:rPr>
              <a:t> </a:t>
            </a:r>
            <a:r>
              <a:rPr lang="en-US" spc="-13" dirty="0">
                <a:cs typeface="Arial MT"/>
              </a:rPr>
              <a:t>data comparing </a:t>
            </a:r>
            <a:r>
              <a:rPr lang="en-US" spc="-13" dirty="0">
                <a:solidFill>
                  <a:srgbClr val="C00000"/>
                </a:solidFill>
                <a:cs typeface="Arial MT"/>
              </a:rPr>
              <a:t>retrieval systems</a:t>
            </a:r>
            <a:r>
              <a:rPr lang="en-US" spc="-13" dirty="0">
                <a:cs typeface="Arial MT"/>
              </a:rPr>
              <a:t>.</a:t>
            </a:r>
          </a:p>
          <a:p>
            <a:r>
              <a:rPr lang="en-US" spc="80" dirty="0">
                <a:cs typeface="Arial MT"/>
              </a:rPr>
              <a:t>I</a:t>
            </a:r>
            <a:r>
              <a:rPr lang="en-US" dirty="0">
                <a:cs typeface="Arial MT"/>
              </a:rPr>
              <a:t>nvestigates</a:t>
            </a:r>
            <a:r>
              <a:rPr lang="en-US" spc="47" dirty="0">
                <a:cs typeface="Arial MT"/>
              </a:rPr>
              <a:t> </a:t>
            </a:r>
            <a:r>
              <a:rPr lang="en-US" spc="93" dirty="0">
                <a:cs typeface="Arial MT"/>
              </a:rPr>
              <a:t>if</a:t>
            </a:r>
            <a:r>
              <a:rPr lang="en-US" spc="47" dirty="0">
                <a:cs typeface="Arial MT"/>
              </a:rPr>
              <a:t> </a:t>
            </a:r>
            <a:r>
              <a:rPr lang="en-US" dirty="0">
                <a:solidFill>
                  <a:srgbClr val="C00000"/>
                </a:solidFill>
                <a:cs typeface="Arial MT"/>
              </a:rPr>
              <a:t>larger</a:t>
            </a:r>
            <a:r>
              <a:rPr lang="en-US" spc="53" dirty="0">
                <a:cs typeface="Arial MT"/>
              </a:rPr>
              <a:t> </a:t>
            </a:r>
            <a:r>
              <a:rPr lang="en-US" spc="73" dirty="0">
                <a:cs typeface="Arial MT"/>
              </a:rPr>
              <a:t>models</a:t>
            </a:r>
            <a:r>
              <a:rPr lang="en-US" spc="47" dirty="0">
                <a:cs typeface="Arial MT"/>
              </a:rPr>
              <a:t> </a:t>
            </a:r>
            <a:r>
              <a:rPr lang="en-US" spc="120" dirty="0">
                <a:cs typeface="Arial MT"/>
              </a:rPr>
              <a:t>with</a:t>
            </a:r>
            <a:r>
              <a:rPr lang="en-US" spc="33" dirty="0">
                <a:cs typeface="Arial MT"/>
              </a:rPr>
              <a:t> </a:t>
            </a:r>
            <a:r>
              <a:rPr lang="en-US" spc="120" dirty="0">
                <a:solidFill>
                  <a:srgbClr val="C00000"/>
                </a:solidFill>
                <a:cs typeface="Arial MT"/>
              </a:rPr>
              <a:t>more</a:t>
            </a:r>
            <a:r>
              <a:rPr lang="en-US" spc="47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spc="80" dirty="0">
                <a:solidFill>
                  <a:srgbClr val="C00000"/>
                </a:solidFill>
                <a:cs typeface="Arial MT"/>
              </a:rPr>
              <a:t>parameters</a:t>
            </a:r>
            <a:r>
              <a:rPr lang="en-US" spc="53" dirty="0">
                <a:solidFill>
                  <a:srgbClr val="C00000"/>
                </a:solidFill>
                <a:cs typeface="Arial MT"/>
              </a:rPr>
              <a:t> </a:t>
            </a:r>
            <a:r>
              <a:rPr lang="en-US" dirty="0">
                <a:cs typeface="Arial MT"/>
              </a:rPr>
              <a:t>can</a:t>
            </a:r>
            <a:r>
              <a:rPr lang="en-US" spc="33" dirty="0">
                <a:cs typeface="Arial MT"/>
              </a:rPr>
              <a:t> </a:t>
            </a:r>
            <a:r>
              <a:rPr lang="en-US" spc="73" dirty="0">
                <a:cs typeface="Arial MT"/>
              </a:rPr>
              <a:t>store</a:t>
            </a:r>
            <a:r>
              <a:rPr lang="en-US" spc="47" dirty="0">
                <a:cs typeface="Arial MT"/>
              </a:rPr>
              <a:t> and </a:t>
            </a:r>
            <a:r>
              <a:rPr lang="en-US" spc="73" dirty="0">
                <a:cs typeface="Arial MT"/>
              </a:rPr>
              <a:t>retrieve</a:t>
            </a:r>
            <a:r>
              <a:rPr lang="en-US" spc="-40" dirty="0">
                <a:cs typeface="Arial MT"/>
              </a:rPr>
              <a:t> </a:t>
            </a:r>
            <a:r>
              <a:rPr lang="en-US" spc="127" dirty="0">
                <a:solidFill>
                  <a:srgbClr val="C00000"/>
                </a:solidFill>
                <a:cs typeface="Arial MT"/>
              </a:rPr>
              <a:t>more</a:t>
            </a:r>
            <a:r>
              <a:rPr lang="en-US" spc="-40" dirty="0">
                <a:cs typeface="Arial MT"/>
              </a:rPr>
              <a:t> </a:t>
            </a:r>
            <a:r>
              <a:rPr lang="en-US" spc="87" dirty="0">
                <a:cs typeface="Arial MT"/>
              </a:rPr>
              <a:t>information.</a:t>
            </a:r>
            <a:endParaRPr lang="en-US" dirty="0"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lang="en-US" sz="3200" dirty="0">
              <a:cs typeface="Arial MT"/>
            </a:endParaRPr>
          </a:p>
          <a:p>
            <a:pPr>
              <a:spcBef>
                <a:spcPts val="1007"/>
              </a:spcBef>
              <a:buFont typeface="Arial MT"/>
              <a:buChar char="●"/>
            </a:pPr>
            <a:endParaRPr lang="en-US" sz="3200" dirty="0">
              <a:cs typeface="Arial MT"/>
            </a:endParaRPr>
          </a:p>
          <a:p>
            <a:pPr marL="0" indent="0">
              <a:buNone/>
            </a:pPr>
            <a:endParaRPr lang="en-US" sz="3200" dirty="0">
              <a:cs typeface="Arial MT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DEC5C5E0-A0A3-748A-66A9-6E09B74F10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3240" y="3821987"/>
            <a:ext cx="6921357" cy="2861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6D7CE-E6C7-44EF-ABF3-E56EB62DBB97}"/>
              </a:ext>
            </a:extLst>
          </p:cNvPr>
          <p:cNvSpPr txBox="1"/>
          <p:nvPr/>
        </p:nvSpPr>
        <p:spPr>
          <a:xfrm>
            <a:off x="9595635" y="6492706"/>
            <a:ext cx="2318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https://arxiv.org/pdf/2002.08910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8B0B6-9E01-D671-E754-8DF02734351F}"/>
              </a:ext>
            </a:extLst>
          </p:cNvPr>
          <p:cNvSpPr txBox="1"/>
          <p:nvPr/>
        </p:nvSpPr>
        <p:spPr>
          <a:xfrm>
            <a:off x="1010720" y="5984874"/>
            <a:ext cx="433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T5 is fine-tuned to answer questions </a:t>
            </a: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any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information or context.</a:t>
            </a:r>
          </a:p>
        </p:txBody>
      </p:sp>
    </p:spTree>
    <p:extLst>
      <p:ext uri="{BB962C8B-B14F-4D97-AF65-F5344CB8AC3E}">
        <p14:creationId xmlns:p14="http://schemas.microsoft.com/office/powerpoint/2010/main" val="365340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9243" y="1597189"/>
            <a:ext cx="10665460" cy="52247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827"/>
              </a:lnSpc>
              <a:spcBef>
                <a:spcPts val="133"/>
              </a:spcBef>
              <a:tabLst>
                <a:tab pos="473275" algn="l"/>
              </a:tabLst>
            </a:pPr>
            <a:r>
              <a:rPr lang="en-US" sz="2400" b="1" dirty="0">
                <a:latin typeface="+mn-lt"/>
                <a:cs typeface="Arial MT"/>
              </a:rPr>
              <a:t>Models</a:t>
            </a:r>
            <a:r>
              <a:rPr lang="en-US" sz="2400" dirty="0">
                <a:latin typeface="+mn-lt"/>
                <a:cs typeface="Arial MT"/>
              </a:rPr>
              <a:t>: </a:t>
            </a:r>
          </a:p>
          <a:p>
            <a:pPr marL="359833" indent="-342900">
              <a:lnSpc>
                <a:spcPts val="2827"/>
              </a:lnSpc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T5</a:t>
            </a:r>
            <a:r>
              <a:rPr lang="en-US" sz="2400" spc="-20" dirty="0">
                <a:latin typeface="+mn-lt"/>
                <a:cs typeface="Arial MT"/>
              </a:rPr>
              <a:t> </a:t>
            </a:r>
            <a:r>
              <a:rPr lang="en-US" sz="2400" spc="73" dirty="0">
                <a:latin typeface="+mn-lt"/>
                <a:cs typeface="Arial MT"/>
              </a:rPr>
              <a:t>models:</a:t>
            </a:r>
            <a:r>
              <a:rPr lang="en-US" sz="2400" spc="73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Arial MT"/>
              </a:rPr>
              <a:t>Base</a:t>
            </a:r>
            <a:r>
              <a:rPr lang="en-US" sz="2400" spc="-47" dirty="0">
                <a:latin typeface="+mn-lt"/>
                <a:cs typeface="Arial MT"/>
              </a:rPr>
              <a:t> </a:t>
            </a:r>
            <a:r>
              <a:rPr lang="en-US" sz="2400" spc="-13" dirty="0">
                <a:latin typeface="+mn-lt"/>
                <a:cs typeface="Arial MT"/>
              </a:rPr>
              <a:t>(220M</a:t>
            </a:r>
            <a:r>
              <a:rPr lang="en-US" sz="2400" spc="60" dirty="0">
                <a:latin typeface="+mn-lt"/>
                <a:cs typeface="Arial MT"/>
              </a:rPr>
              <a:t>)</a:t>
            </a:r>
            <a:r>
              <a:rPr lang="en-US" sz="2400" spc="13" dirty="0">
                <a:latin typeface="+mn-lt"/>
                <a:cs typeface="Arial MT"/>
              </a:rPr>
              <a:t>,</a:t>
            </a:r>
            <a:r>
              <a:rPr lang="en-US" sz="2400" spc="7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Large</a:t>
            </a:r>
            <a:r>
              <a:rPr lang="en-US" sz="2400" spc="7" dirty="0">
                <a:latin typeface="+mn-lt"/>
                <a:cs typeface="Arial MT"/>
              </a:rPr>
              <a:t> </a:t>
            </a:r>
            <a:r>
              <a:rPr lang="en-US" sz="2400" dirty="0">
                <a:latin typeface="+mn-lt"/>
                <a:cs typeface="Arial MT"/>
              </a:rPr>
              <a:t>(770M),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3B</a:t>
            </a:r>
            <a:r>
              <a:rPr lang="en-US" sz="2400" dirty="0">
                <a:latin typeface="+mn-lt"/>
                <a:cs typeface="Arial MT"/>
              </a:rPr>
              <a:t> (3B), </a:t>
            </a:r>
            <a:r>
              <a:rPr lang="en-US" sz="2400" spc="80" dirty="0">
                <a:latin typeface="+mn-lt"/>
                <a:cs typeface="Arial MT"/>
              </a:rPr>
              <a:t>and</a:t>
            </a:r>
            <a:r>
              <a:rPr lang="en-US" sz="2400" dirty="0">
                <a:latin typeface="+mn-lt"/>
                <a:cs typeface="Arial MT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Arial MT"/>
              </a:rPr>
              <a:t>11B</a:t>
            </a:r>
            <a:r>
              <a:rPr lang="en-US" sz="2400" dirty="0">
                <a:latin typeface="+mn-lt"/>
                <a:cs typeface="Arial MT"/>
              </a:rPr>
              <a:t> </a:t>
            </a:r>
            <a:r>
              <a:rPr lang="en-US" sz="2400" spc="-33" dirty="0">
                <a:latin typeface="+mn-lt"/>
                <a:cs typeface="Arial MT"/>
              </a:rPr>
              <a:t>(11B</a:t>
            </a:r>
            <a:r>
              <a:rPr lang="en-US" sz="2400" spc="60" dirty="0">
                <a:latin typeface="+mn-lt"/>
                <a:cs typeface="Arial MT"/>
              </a:rPr>
              <a:t>)</a:t>
            </a:r>
            <a:r>
              <a:rPr lang="en-US" sz="2400" spc="-40" dirty="0">
                <a:latin typeface="+mn-lt"/>
                <a:cs typeface="Arial MT"/>
              </a:rPr>
              <a:t> </a:t>
            </a:r>
            <a:r>
              <a:rPr lang="en-US" sz="2400" spc="53" dirty="0">
                <a:latin typeface="+mn-lt"/>
                <a:cs typeface="Arial MT"/>
              </a:rPr>
              <a:t>parameters.</a:t>
            </a:r>
          </a:p>
          <a:p>
            <a:pPr marL="359833" indent="-342900">
              <a:lnSpc>
                <a:spcPts val="2827"/>
              </a:lnSpc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Trebuchet MS"/>
              </a:rPr>
              <a:t>Retrieval</a:t>
            </a:r>
            <a:r>
              <a:rPr lang="en-US" sz="2400" spc="-13" dirty="0">
                <a:latin typeface="+mn-lt"/>
                <a:cs typeface="Trebuchet MS"/>
              </a:rPr>
              <a:t> </a:t>
            </a:r>
            <a:r>
              <a:rPr lang="en-US" sz="2400" spc="87" dirty="0">
                <a:latin typeface="+mn-lt"/>
                <a:cs typeface="Trebuchet MS"/>
              </a:rPr>
              <a:t>systems</a:t>
            </a:r>
            <a:r>
              <a:rPr lang="en-US" sz="2400" spc="-7" dirty="0">
                <a:latin typeface="+mn-lt"/>
                <a:cs typeface="Trebuchet MS"/>
              </a:rPr>
              <a:t> </a:t>
            </a:r>
            <a:r>
              <a:rPr lang="en-US" sz="2400" dirty="0">
                <a:latin typeface="+mn-lt"/>
                <a:cs typeface="Trebuchet MS"/>
              </a:rPr>
              <a:t>which</a:t>
            </a:r>
            <a:r>
              <a:rPr lang="en-US" sz="2400" spc="7" dirty="0">
                <a:latin typeface="+mn-lt"/>
                <a:cs typeface="Trebuchet MS"/>
              </a:rPr>
              <a:t> </a:t>
            </a:r>
            <a:r>
              <a:rPr lang="en-US" sz="2400" dirty="0">
                <a:latin typeface="+mn-lt"/>
                <a:cs typeface="Trebuchet MS"/>
              </a:rPr>
              <a:t>rely</a:t>
            </a:r>
            <a:r>
              <a:rPr lang="en-US" sz="2400" spc="7" dirty="0">
                <a:latin typeface="+mn-lt"/>
                <a:cs typeface="Trebuchet MS"/>
              </a:rPr>
              <a:t> </a:t>
            </a:r>
            <a:r>
              <a:rPr lang="en-US" sz="2400" spc="140" dirty="0">
                <a:latin typeface="+mn-lt"/>
                <a:cs typeface="Trebuchet MS"/>
              </a:rPr>
              <a:t>on</a:t>
            </a:r>
            <a:r>
              <a:rPr lang="en-US" sz="2400" spc="-13" dirty="0">
                <a:latin typeface="+mn-lt"/>
                <a:cs typeface="Trebuchet MS"/>
              </a:rPr>
              <a:t> </a:t>
            </a:r>
            <a:r>
              <a:rPr lang="en-US" sz="2400" dirty="0">
                <a:latin typeface="+mn-lt"/>
                <a:cs typeface="Trebuchet MS"/>
              </a:rPr>
              <a:t>retrieving</a:t>
            </a:r>
            <a:r>
              <a:rPr lang="en-US" sz="2400" spc="7" dirty="0">
                <a:latin typeface="+mn-lt"/>
                <a:cs typeface="Trebuchet MS"/>
              </a:rPr>
              <a:t> </a:t>
            </a:r>
            <a:r>
              <a:rPr lang="en-US" sz="2400" dirty="0">
                <a:latin typeface="+mn-lt"/>
                <a:cs typeface="Trebuchet MS"/>
              </a:rPr>
              <a:t>information</a:t>
            </a:r>
            <a:r>
              <a:rPr lang="en-US" sz="2400" spc="-13" dirty="0">
                <a:latin typeface="+mn-lt"/>
                <a:cs typeface="Trebuchet MS"/>
              </a:rPr>
              <a:t> </a:t>
            </a:r>
            <a:r>
              <a:rPr lang="en-US" sz="2400" spc="80" dirty="0">
                <a:latin typeface="+mn-lt"/>
                <a:cs typeface="Trebuchet MS"/>
              </a:rPr>
              <a:t>from</a:t>
            </a:r>
            <a:r>
              <a:rPr lang="en-US" sz="2400" spc="7" dirty="0">
                <a:latin typeface="+mn-lt"/>
                <a:cs typeface="Trebuchet MS"/>
              </a:rPr>
              <a:t>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Trebuchet MS"/>
              </a:rPr>
              <a:t>external</a:t>
            </a:r>
            <a:r>
              <a:rPr lang="en-US" sz="2400" spc="-13" dirty="0">
                <a:latin typeface="+mn-lt"/>
                <a:cs typeface="Trebuchet MS"/>
              </a:rPr>
              <a:t> </a:t>
            </a:r>
            <a:r>
              <a:rPr lang="en-US" sz="2400" spc="67" dirty="0">
                <a:latin typeface="+mn-lt"/>
                <a:cs typeface="Trebuchet MS"/>
              </a:rPr>
              <a:t>databases</a:t>
            </a:r>
            <a:endParaRPr lang="en-US" sz="2400" spc="53" dirty="0">
              <a:latin typeface="+mn-lt"/>
              <a:cs typeface="Arial MT"/>
            </a:endParaRPr>
          </a:p>
          <a:p>
            <a:pPr marL="359833" indent="-342900">
              <a:lnSpc>
                <a:spcPts val="2827"/>
              </a:lnSpc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endParaRPr lang="en-US" sz="2400" spc="53" dirty="0">
              <a:latin typeface="+mn-lt"/>
              <a:cs typeface="Arial MT"/>
            </a:endParaRPr>
          </a:p>
          <a:p>
            <a:pPr marL="16933">
              <a:lnSpc>
                <a:spcPts val="2827"/>
              </a:lnSpc>
              <a:spcBef>
                <a:spcPts val="133"/>
              </a:spcBef>
              <a:tabLst>
                <a:tab pos="473275" algn="l"/>
              </a:tabLst>
            </a:pPr>
            <a:r>
              <a:rPr lang="en-US" sz="2400" b="1" dirty="0">
                <a:latin typeface="+mn-lt"/>
                <a:cs typeface="Arial Black"/>
              </a:rPr>
              <a:t>Datasets</a:t>
            </a:r>
            <a:r>
              <a:rPr lang="en-US" sz="2400" dirty="0">
                <a:latin typeface="+mn-lt"/>
                <a:cs typeface="Arial Black"/>
              </a:rPr>
              <a:t>:</a:t>
            </a:r>
            <a:endParaRPr lang="en-US" sz="2400" spc="-80" dirty="0">
              <a:latin typeface="+mn-lt"/>
              <a:cs typeface="Arial Black"/>
            </a:endParaRPr>
          </a:p>
          <a:p>
            <a:pPr marL="474133" indent="-457200">
              <a:lnSpc>
                <a:spcPts val="2827"/>
              </a:lnSpc>
              <a:spcBef>
                <a:spcPts val="133"/>
              </a:spcBef>
              <a:buFont typeface="+mj-lt"/>
              <a:buAutoNum type="arabicPeriod"/>
              <a:tabLst>
                <a:tab pos="473275" algn="l"/>
              </a:tabLst>
            </a:pPr>
            <a:r>
              <a:rPr sz="2400" b="1" spc="-80" dirty="0">
                <a:latin typeface="+mn-lt"/>
                <a:cs typeface="Arial Black"/>
              </a:rPr>
              <a:t>Natural</a:t>
            </a:r>
            <a:r>
              <a:rPr sz="2400" b="1" spc="-127" dirty="0">
                <a:latin typeface="+mn-lt"/>
                <a:cs typeface="Arial Black"/>
              </a:rPr>
              <a:t> </a:t>
            </a:r>
            <a:r>
              <a:rPr sz="2400" b="1" spc="-13" dirty="0">
                <a:latin typeface="+mn-lt"/>
                <a:cs typeface="Arial Black"/>
              </a:rPr>
              <a:t>Questions</a:t>
            </a:r>
            <a:r>
              <a:rPr lang="en-US" sz="2400" b="1" spc="-13" dirty="0">
                <a:latin typeface="+mn-lt"/>
                <a:cs typeface="Arial Black"/>
              </a:rPr>
              <a:t> (NQ)</a:t>
            </a:r>
            <a:endParaRPr sz="2400" b="1" dirty="0">
              <a:latin typeface="+mn-lt"/>
              <a:cs typeface="Arial Black"/>
            </a:endParaRPr>
          </a:p>
          <a:p>
            <a:pPr marL="659537" marR="353898" lvl="1">
              <a:lnSpc>
                <a:spcPts val="2147"/>
              </a:lnSpc>
              <a:spcBef>
                <a:spcPts val="93"/>
              </a:spcBef>
              <a:tabLst>
                <a:tab pos="1082860" algn="l"/>
              </a:tabLst>
            </a:pPr>
            <a:r>
              <a:rPr sz="2400" spc="-113" dirty="0">
                <a:latin typeface="+mn-lt"/>
                <a:cs typeface="Lucida Sans Unicode"/>
              </a:rPr>
              <a:t>A</a:t>
            </a:r>
            <a:r>
              <a:rPr sz="2400" spc="-93" dirty="0">
                <a:latin typeface="+mn-lt"/>
                <a:cs typeface="Lucida Sans Unicode"/>
              </a:rPr>
              <a:t> </a:t>
            </a:r>
            <a:r>
              <a:rPr sz="2400" spc="-33" dirty="0">
                <a:latin typeface="+mn-lt"/>
                <a:cs typeface="Lucida Sans Unicode"/>
              </a:rPr>
              <a:t>dataset</a:t>
            </a:r>
            <a:r>
              <a:rPr sz="2400" spc="-87" dirty="0">
                <a:latin typeface="+mn-lt"/>
                <a:cs typeface="Lucida Sans Unicode"/>
              </a:rPr>
              <a:t> </a:t>
            </a:r>
            <a:r>
              <a:rPr sz="2400" spc="-60" dirty="0">
                <a:latin typeface="+mn-lt"/>
                <a:cs typeface="Lucida Sans Unicode"/>
              </a:rPr>
              <a:t>containing</a:t>
            </a:r>
            <a:r>
              <a:rPr sz="2400" spc="-93" dirty="0">
                <a:latin typeface="+mn-lt"/>
                <a:cs typeface="Lucida Sans Unicode"/>
              </a:rPr>
              <a:t> </a:t>
            </a:r>
            <a:r>
              <a:rPr sz="2400" spc="-13" dirty="0">
                <a:latin typeface="+mn-lt"/>
                <a:cs typeface="Lucida Sans Unicode"/>
              </a:rPr>
              <a:t>real</a:t>
            </a:r>
            <a:r>
              <a:rPr sz="2400" spc="-100" dirty="0">
                <a:latin typeface="+mn-lt"/>
                <a:cs typeface="Lucida Sans Unicode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Lucida Sans Unicode"/>
              </a:rPr>
              <a:t>web</a:t>
            </a:r>
            <a:r>
              <a:rPr sz="2400" spc="-87" dirty="0">
                <a:solidFill>
                  <a:srgbClr val="C00000"/>
                </a:solidFill>
                <a:latin typeface="+mn-lt"/>
                <a:cs typeface="Lucida Sans Unicode"/>
              </a:rPr>
              <a:t> </a:t>
            </a:r>
            <a:r>
              <a:rPr sz="2400" spc="-33" dirty="0">
                <a:solidFill>
                  <a:srgbClr val="C00000"/>
                </a:solidFill>
                <a:latin typeface="+mn-lt"/>
                <a:cs typeface="Lucida Sans Unicode"/>
              </a:rPr>
              <a:t>search</a:t>
            </a:r>
            <a:r>
              <a:rPr sz="2400" spc="-87" dirty="0">
                <a:solidFill>
                  <a:srgbClr val="C00000"/>
                </a:solidFill>
                <a:latin typeface="+mn-lt"/>
                <a:cs typeface="Lucida Sans Unicode"/>
              </a:rPr>
              <a:t> </a:t>
            </a:r>
            <a:r>
              <a:rPr sz="2400" spc="-53" dirty="0">
                <a:latin typeface="+mn-lt"/>
                <a:cs typeface="Lucida Sans Unicode"/>
              </a:rPr>
              <a:t>questions</a:t>
            </a:r>
            <a:r>
              <a:rPr sz="2400" spc="-107" dirty="0">
                <a:latin typeface="+mn-lt"/>
                <a:cs typeface="Lucida Sans Unicode"/>
              </a:rPr>
              <a:t> </a:t>
            </a:r>
            <a:r>
              <a:rPr sz="2400" spc="-33" dirty="0">
                <a:latin typeface="+mn-lt"/>
                <a:cs typeface="Lucida Sans Unicode"/>
              </a:rPr>
              <a:t>with</a:t>
            </a:r>
            <a:r>
              <a:rPr sz="2400" spc="-87" dirty="0">
                <a:latin typeface="+mn-lt"/>
                <a:cs typeface="Lucida Sans Unicode"/>
              </a:rPr>
              <a:t> </a:t>
            </a:r>
            <a:r>
              <a:rPr lang="en-US" sz="2400" spc="-27" dirty="0">
                <a:latin typeface="+mn-lt"/>
                <a:cs typeface="Lucida Sans Unicode"/>
              </a:rPr>
              <a:t>answers from </a:t>
            </a:r>
            <a:r>
              <a:rPr sz="2400" spc="-13" dirty="0">
                <a:solidFill>
                  <a:srgbClr val="C00000"/>
                </a:solidFill>
                <a:latin typeface="+mn-lt"/>
                <a:cs typeface="Lucida Sans Unicode"/>
              </a:rPr>
              <a:t>Wikipedia</a:t>
            </a:r>
            <a:endParaRPr sz="2400" dirty="0">
              <a:latin typeface="+mn-lt"/>
              <a:cs typeface="Lucida Sans Unicode"/>
            </a:endParaRPr>
          </a:p>
          <a:p>
            <a:pPr marL="474133" indent="-457200">
              <a:lnSpc>
                <a:spcPts val="2840"/>
              </a:lnSpc>
              <a:spcBef>
                <a:spcPts val="7"/>
              </a:spcBef>
              <a:buFont typeface="+mj-lt"/>
              <a:buAutoNum type="arabicPeriod"/>
              <a:tabLst>
                <a:tab pos="473275" algn="l"/>
              </a:tabLst>
            </a:pPr>
            <a:r>
              <a:rPr sz="2400" b="1" spc="-27" dirty="0" err="1">
                <a:latin typeface="+mn-lt"/>
                <a:cs typeface="Arial Black"/>
              </a:rPr>
              <a:t>WebQuestions</a:t>
            </a:r>
            <a:r>
              <a:rPr lang="en-US" sz="2400" b="1" spc="-27" dirty="0">
                <a:latin typeface="+mn-lt"/>
                <a:cs typeface="Arial Black"/>
              </a:rPr>
              <a:t> (WQ)</a:t>
            </a:r>
            <a:endParaRPr sz="2400" b="1" dirty="0">
              <a:latin typeface="+mn-lt"/>
              <a:cs typeface="Arial Black"/>
            </a:endParaRPr>
          </a:p>
          <a:p>
            <a:pPr marL="659537" marR="6773" lvl="1">
              <a:lnSpc>
                <a:spcPts val="2107"/>
              </a:lnSpc>
              <a:spcBef>
                <a:spcPts val="140"/>
              </a:spcBef>
              <a:tabLst>
                <a:tab pos="1082860" algn="l"/>
              </a:tabLst>
            </a:pPr>
            <a:r>
              <a:rPr lang="en-US" sz="2400" spc="-73" dirty="0">
                <a:latin typeface="+mn-lt"/>
                <a:cs typeface="Lucida Sans Unicode"/>
              </a:rPr>
              <a:t>W</a:t>
            </a:r>
            <a:r>
              <a:rPr sz="2400" dirty="0">
                <a:latin typeface="+mn-lt"/>
                <a:cs typeface="Lucida Sans Unicode"/>
              </a:rPr>
              <a:t>eb</a:t>
            </a:r>
            <a:r>
              <a:rPr sz="2400" spc="-73" dirty="0">
                <a:latin typeface="+mn-lt"/>
                <a:cs typeface="Lucida Sans Unicode"/>
              </a:rPr>
              <a:t> </a:t>
            </a:r>
            <a:r>
              <a:rPr sz="2400" spc="-33" dirty="0">
                <a:latin typeface="+mn-lt"/>
                <a:cs typeface="Lucida Sans Unicode"/>
              </a:rPr>
              <a:t>search</a:t>
            </a:r>
            <a:r>
              <a:rPr sz="2400" spc="-73" dirty="0">
                <a:latin typeface="+mn-lt"/>
                <a:cs typeface="Lucida Sans Unicode"/>
              </a:rPr>
              <a:t> </a:t>
            </a:r>
            <a:r>
              <a:rPr sz="2400" spc="-47" dirty="0">
                <a:latin typeface="+mn-lt"/>
                <a:cs typeface="Lucida Sans Unicode"/>
              </a:rPr>
              <a:t>questions</a:t>
            </a:r>
            <a:r>
              <a:rPr sz="2400" spc="-87" dirty="0">
                <a:latin typeface="+mn-lt"/>
                <a:cs typeface="Lucida Sans Unicode"/>
              </a:rPr>
              <a:t> </a:t>
            </a:r>
            <a:r>
              <a:rPr sz="2400" spc="-33" dirty="0">
                <a:latin typeface="+mn-lt"/>
                <a:cs typeface="Lucida Sans Unicode"/>
              </a:rPr>
              <a:t>with</a:t>
            </a:r>
            <a:r>
              <a:rPr sz="2400" spc="-73" dirty="0">
                <a:latin typeface="+mn-lt"/>
                <a:cs typeface="Lucida Sans Unicode"/>
              </a:rPr>
              <a:t> </a:t>
            </a:r>
            <a:r>
              <a:rPr sz="2400" spc="-27" dirty="0">
                <a:latin typeface="+mn-lt"/>
                <a:cs typeface="Lucida Sans Unicode"/>
              </a:rPr>
              <a:t>answers</a:t>
            </a:r>
            <a:r>
              <a:rPr sz="2400" spc="-87" dirty="0">
                <a:latin typeface="+mn-lt"/>
                <a:cs typeface="Lucida Sans Unicode"/>
              </a:rPr>
              <a:t> </a:t>
            </a:r>
            <a:r>
              <a:rPr sz="2400" spc="-33" dirty="0">
                <a:latin typeface="+mn-lt"/>
                <a:cs typeface="Lucida Sans Unicode"/>
              </a:rPr>
              <a:t>from</a:t>
            </a:r>
            <a:r>
              <a:rPr sz="2400" spc="-87" dirty="0">
                <a:latin typeface="+mn-lt"/>
                <a:cs typeface="Lucida Sans Unicode"/>
              </a:rPr>
              <a:t> </a:t>
            </a:r>
            <a:r>
              <a:rPr sz="2400" spc="-13" dirty="0" err="1">
                <a:solidFill>
                  <a:srgbClr val="C00000"/>
                </a:solidFill>
                <a:latin typeface="+mn-lt"/>
                <a:cs typeface="Lucida Sans Unicode"/>
              </a:rPr>
              <a:t>FreeBase</a:t>
            </a:r>
            <a:endParaRPr lang="en-US" sz="2400" spc="-13" dirty="0">
              <a:latin typeface="+mn-lt"/>
              <a:cs typeface="Lucida Sans Unicode"/>
            </a:endParaRPr>
          </a:p>
          <a:p>
            <a:pPr marL="474133" indent="-457200">
              <a:lnSpc>
                <a:spcPts val="2840"/>
              </a:lnSpc>
              <a:spcBef>
                <a:spcPts val="133"/>
              </a:spcBef>
              <a:buFont typeface="+mj-lt"/>
              <a:buAutoNum type="arabicPeriod"/>
              <a:tabLst>
                <a:tab pos="473275" algn="l"/>
              </a:tabLst>
            </a:pPr>
            <a:r>
              <a:rPr lang="en-US" sz="2400" b="1" spc="-13" dirty="0" err="1">
                <a:latin typeface="+mn-lt"/>
                <a:cs typeface="Arial Black"/>
              </a:rPr>
              <a:t>TriviaQA</a:t>
            </a:r>
            <a:r>
              <a:rPr lang="en-US" sz="2400" b="1" spc="-13" dirty="0">
                <a:latin typeface="+mn-lt"/>
                <a:cs typeface="Arial Black"/>
              </a:rPr>
              <a:t> (TQ)</a:t>
            </a:r>
            <a:endParaRPr lang="en-US" sz="2400" b="1" dirty="0">
              <a:latin typeface="+mn-lt"/>
              <a:cs typeface="Arial Black"/>
            </a:endParaRPr>
          </a:p>
          <a:p>
            <a:pPr marL="659537" marR="6773" lvl="1">
              <a:lnSpc>
                <a:spcPts val="2107"/>
              </a:lnSpc>
              <a:spcBef>
                <a:spcPts val="140"/>
              </a:spcBef>
              <a:tabLst>
                <a:tab pos="1082860" algn="l"/>
              </a:tabLst>
            </a:pPr>
            <a:r>
              <a:rPr lang="en-US" sz="2400" spc="-27" dirty="0">
                <a:latin typeface="+mn-lt"/>
                <a:cs typeface="Lucida Sans Unicode"/>
              </a:rPr>
              <a:t>Features</a:t>
            </a:r>
            <a:r>
              <a:rPr lang="en-US" sz="2400" spc="-93" dirty="0">
                <a:latin typeface="+mn-lt"/>
                <a:cs typeface="Lucida Sans Unicode"/>
              </a:rPr>
              <a:t> </a:t>
            </a:r>
            <a:r>
              <a:rPr lang="en-US" sz="2400" spc="-40" dirty="0">
                <a:latin typeface="+mn-lt"/>
                <a:cs typeface="Lucida Sans Unicode"/>
              </a:rPr>
              <a:t>trivia</a:t>
            </a:r>
            <a:r>
              <a:rPr lang="en-US" sz="2400" spc="-80" dirty="0">
                <a:latin typeface="+mn-lt"/>
                <a:cs typeface="Lucida Sans Unicode"/>
              </a:rPr>
              <a:t> </a:t>
            </a:r>
            <a:r>
              <a:rPr lang="en-US" sz="2400" spc="-47" dirty="0">
                <a:latin typeface="+mn-lt"/>
                <a:cs typeface="Lucida Sans Unicode"/>
              </a:rPr>
              <a:t>questions</a:t>
            </a:r>
            <a:r>
              <a:rPr lang="en-US" sz="2400" spc="-93" dirty="0">
                <a:latin typeface="+mn-lt"/>
                <a:cs typeface="Lucida Sans Unicode"/>
              </a:rPr>
              <a:t> </a:t>
            </a:r>
            <a:r>
              <a:rPr lang="en-US" sz="2400" spc="-27" dirty="0">
                <a:latin typeface="+mn-lt"/>
                <a:cs typeface="Lucida Sans Unicode"/>
              </a:rPr>
              <a:t>from</a:t>
            </a:r>
            <a:r>
              <a:rPr lang="en-US" sz="2400" spc="-80" dirty="0">
                <a:latin typeface="+mn-lt"/>
                <a:cs typeface="Lucida Sans Unicode"/>
              </a:rPr>
              <a:t> </a:t>
            </a: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quizzes</a:t>
            </a:r>
          </a:p>
          <a:p>
            <a:pPr marL="659537" marR="6773" lvl="1">
              <a:lnSpc>
                <a:spcPts val="2107"/>
              </a:lnSpc>
              <a:spcBef>
                <a:spcPts val="140"/>
              </a:spcBef>
              <a:tabLst>
                <a:tab pos="1082860" algn="l"/>
              </a:tabLst>
            </a:pPr>
            <a:endParaRPr lang="en-US" sz="2400" spc="-100" dirty="0">
              <a:solidFill>
                <a:srgbClr val="C00000"/>
              </a:solidFill>
              <a:latin typeface="+mn-lt"/>
              <a:cs typeface="Lucida Sans Unicode"/>
            </a:endParaRPr>
          </a:p>
          <a:p>
            <a:pPr marL="0" marR="6773" lvl="1">
              <a:lnSpc>
                <a:spcPts val="2107"/>
              </a:lnSpc>
              <a:spcBef>
                <a:spcPts val="140"/>
              </a:spcBef>
              <a:tabLst>
                <a:tab pos="1082860" algn="l"/>
              </a:tabLst>
            </a:pPr>
            <a:r>
              <a:rPr lang="en-US" sz="2400" b="1" spc="-100" dirty="0">
                <a:latin typeface="+mn-lt"/>
                <a:cs typeface="Lucida Sans Unicode"/>
              </a:rPr>
              <a:t>Method</a:t>
            </a:r>
            <a:r>
              <a:rPr lang="en-US" sz="2400" spc="-100" dirty="0">
                <a:latin typeface="+mn-lt"/>
                <a:cs typeface="Lucida Sans Unicode"/>
              </a:rPr>
              <a:t>:</a:t>
            </a:r>
          </a:p>
          <a:p>
            <a:pPr marR="6773" lvl="1" indent="-457200">
              <a:lnSpc>
                <a:spcPts val="2107"/>
              </a:lnSpc>
              <a:spcBef>
                <a:spcPts val="140"/>
              </a:spcBef>
              <a:buFont typeface="Arial" panose="020B0604020202020204" pitchFamily="34" charset="0"/>
              <a:buChar char="•"/>
              <a:tabLst>
                <a:tab pos="1082860" algn="l"/>
              </a:tabLst>
            </a:pP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Retrieval</a:t>
            </a:r>
            <a:r>
              <a:rPr lang="en-US" sz="2400" spc="-100" dirty="0">
                <a:latin typeface="+mn-lt"/>
                <a:cs typeface="Lucida Sans Unicode"/>
              </a:rPr>
              <a:t> models answer questions using </a:t>
            </a: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external</a:t>
            </a:r>
            <a:r>
              <a:rPr lang="en-US" sz="2400" spc="-100" dirty="0">
                <a:latin typeface="+mn-lt"/>
                <a:cs typeface="Lucida Sans Unicode"/>
              </a:rPr>
              <a:t> resources</a:t>
            </a:r>
          </a:p>
          <a:p>
            <a:pPr marR="6773" lvl="1" indent="-457200">
              <a:lnSpc>
                <a:spcPts val="2107"/>
              </a:lnSpc>
              <a:spcBef>
                <a:spcPts val="140"/>
              </a:spcBef>
              <a:buFont typeface="Arial" panose="020B0604020202020204" pitchFamily="34" charset="0"/>
              <a:buChar char="•"/>
              <a:tabLst>
                <a:tab pos="1082860" algn="l"/>
              </a:tabLst>
            </a:pP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T5</a:t>
            </a:r>
            <a:r>
              <a:rPr lang="en-US" sz="2400" spc="-100" dirty="0">
                <a:latin typeface="+mn-lt"/>
                <a:cs typeface="Lucida Sans Unicode"/>
              </a:rPr>
              <a:t> is </a:t>
            </a: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fined tuned </a:t>
            </a:r>
            <a:r>
              <a:rPr lang="en-US" sz="2400" spc="-100" dirty="0">
                <a:latin typeface="+mn-lt"/>
                <a:cs typeface="Lucida Sans Unicode"/>
              </a:rPr>
              <a:t>on datasets then answered questions </a:t>
            </a:r>
            <a:r>
              <a:rPr lang="en-US" sz="2400" spc="-100" dirty="0">
                <a:solidFill>
                  <a:srgbClr val="C00000"/>
                </a:solidFill>
                <a:latin typeface="+mn-lt"/>
                <a:cs typeface="Lucida Sans Unicode"/>
              </a:rPr>
              <a:t>without external data </a:t>
            </a:r>
            <a:r>
              <a:rPr lang="en-US" sz="2400" spc="-100" dirty="0">
                <a:latin typeface="+mn-lt"/>
                <a:cs typeface="Lucida Sans Unicode"/>
              </a:rPr>
              <a:t>sources</a:t>
            </a:r>
          </a:p>
          <a:p>
            <a:pPr marL="659537" marR="6773" lvl="1">
              <a:lnSpc>
                <a:spcPts val="2107"/>
              </a:lnSpc>
              <a:spcBef>
                <a:spcPts val="140"/>
              </a:spcBef>
              <a:tabLst>
                <a:tab pos="1082860" algn="l"/>
              </a:tabLst>
            </a:pPr>
            <a:endParaRPr lang="en-US" sz="2400" spc="-13" dirty="0">
              <a:latin typeface="+mn-lt"/>
              <a:cs typeface="Lucida Sans Unicode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650E596-43C7-20CC-2574-8EAD4342B3AF}"/>
              </a:ext>
            </a:extLst>
          </p:cNvPr>
          <p:cNvSpPr txBox="1">
            <a:spLocks/>
          </p:cNvSpPr>
          <p:nvPr/>
        </p:nvSpPr>
        <p:spPr>
          <a:xfrm>
            <a:off x="916227" y="477306"/>
            <a:ext cx="10484851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en-US" sz="4000" kern="0" spc="113" dirty="0">
                <a:latin typeface="+mj-lt"/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15499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2502" y="239018"/>
            <a:ext cx="10666129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7" dirty="0">
                <a:cs typeface="Cambria"/>
              </a:rPr>
              <a:t>Results</a:t>
            </a:r>
            <a:endParaRPr spc="233" dirty="0"/>
          </a:p>
        </p:txBody>
      </p:sp>
      <p:sp>
        <p:nvSpPr>
          <p:cNvPr id="21" name="object 21"/>
          <p:cNvSpPr txBox="1"/>
          <p:nvPr/>
        </p:nvSpPr>
        <p:spPr>
          <a:xfrm>
            <a:off x="1282969" y="4225900"/>
            <a:ext cx="2606885" cy="4888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algn="ctr">
              <a:spcBef>
                <a:spcPts val="133"/>
              </a:spcBef>
            </a:pPr>
            <a:r>
              <a:rPr sz="1533" b="1" spc="-107" dirty="0">
                <a:latin typeface="Times New Roman"/>
                <a:cs typeface="Times New Roman"/>
              </a:rPr>
              <a:t>R</a:t>
            </a:r>
            <a:r>
              <a:rPr sz="1533" b="1" spc="47" dirty="0">
                <a:latin typeface="Times New Roman"/>
                <a:cs typeface="Times New Roman"/>
              </a:rPr>
              <a:t>etrie</a:t>
            </a:r>
            <a:r>
              <a:rPr sz="1533" b="1" spc="-13" dirty="0">
                <a:latin typeface="Times New Roman"/>
                <a:cs typeface="Times New Roman"/>
              </a:rPr>
              <a:t>v</a:t>
            </a:r>
            <a:r>
              <a:rPr sz="1533" b="1" spc="47" dirty="0">
                <a:latin typeface="Times New Roman"/>
                <a:cs typeface="Times New Roman"/>
              </a:rPr>
              <a:t>a</a:t>
            </a:r>
            <a:r>
              <a:rPr sz="1533" b="1" spc="20" dirty="0">
                <a:latin typeface="Times New Roman"/>
                <a:cs typeface="Times New Roman"/>
              </a:rPr>
              <a:t>l</a:t>
            </a:r>
            <a:r>
              <a:rPr sz="1533" b="1" spc="-20" dirty="0">
                <a:latin typeface="Times New Roman"/>
                <a:cs typeface="Times New Roman"/>
              </a:rPr>
              <a:t>-</a:t>
            </a:r>
            <a:r>
              <a:rPr sz="1533" b="1" spc="47" dirty="0">
                <a:latin typeface="Times New Roman"/>
                <a:cs typeface="Times New Roman"/>
              </a:rPr>
              <a:t>b</a:t>
            </a:r>
            <a:r>
              <a:rPr sz="1533" b="1" spc="60" dirty="0">
                <a:latin typeface="Times New Roman"/>
                <a:cs typeface="Times New Roman"/>
              </a:rPr>
              <a:t>ased</a:t>
            </a:r>
            <a:r>
              <a:rPr sz="1533" b="1" spc="-40" dirty="0">
                <a:latin typeface="Times New Roman"/>
                <a:cs typeface="Times New Roman"/>
              </a:rPr>
              <a:t> </a:t>
            </a:r>
            <a:r>
              <a:rPr sz="1533" b="1" spc="-113" dirty="0">
                <a:latin typeface="Times New Roman"/>
                <a:cs typeface="Times New Roman"/>
              </a:rPr>
              <a:t>M</a:t>
            </a:r>
            <a:r>
              <a:rPr sz="1533" b="1" spc="87" dirty="0">
                <a:latin typeface="Times New Roman"/>
                <a:cs typeface="Times New Roman"/>
              </a:rPr>
              <a:t>o</a:t>
            </a:r>
            <a:r>
              <a:rPr sz="1533" b="1" spc="80" dirty="0">
                <a:latin typeface="Times New Roman"/>
                <a:cs typeface="Times New Roman"/>
              </a:rPr>
              <a:t>d</a:t>
            </a:r>
            <a:r>
              <a:rPr sz="1533" b="1" spc="40" dirty="0">
                <a:latin typeface="Times New Roman"/>
                <a:cs typeface="Times New Roman"/>
              </a:rPr>
              <a:t>e</a:t>
            </a:r>
            <a:r>
              <a:rPr sz="1533" b="1" spc="53" dirty="0">
                <a:latin typeface="Times New Roman"/>
                <a:cs typeface="Times New Roman"/>
              </a:rPr>
              <a:t>ls  </a:t>
            </a:r>
            <a:r>
              <a:rPr sz="1533" spc="67" dirty="0">
                <a:latin typeface="Times New Roman"/>
                <a:cs typeface="Times New Roman"/>
              </a:rPr>
              <a:t>(</a:t>
            </a:r>
            <a:r>
              <a:rPr sz="1533" spc="73" dirty="0">
                <a:latin typeface="Times New Roman"/>
                <a:cs typeface="Times New Roman"/>
              </a:rPr>
              <a:t>access </a:t>
            </a:r>
            <a:r>
              <a:rPr sz="1533" spc="93" dirty="0">
                <a:latin typeface="Times New Roman"/>
                <a:cs typeface="Times New Roman"/>
              </a:rPr>
              <a:t>external documents)</a:t>
            </a:r>
            <a:endParaRPr sz="1533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3853" y="5768843"/>
            <a:ext cx="2570480" cy="7247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lang="en-US" sz="1533" b="1" spc="93" dirty="0">
                <a:latin typeface="Times New Roman"/>
                <a:cs typeface="Times New Roman"/>
              </a:rPr>
              <a:t>M</a:t>
            </a:r>
            <a:r>
              <a:rPr sz="1533" b="1" spc="93" dirty="0">
                <a:latin typeface="Times New Roman"/>
                <a:cs typeface="Times New Roman"/>
              </a:rPr>
              <a:t>o</a:t>
            </a:r>
            <a:r>
              <a:rPr sz="1533" b="1" spc="80" dirty="0">
                <a:latin typeface="Times New Roman"/>
                <a:cs typeface="Times New Roman"/>
              </a:rPr>
              <a:t>d</a:t>
            </a:r>
            <a:r>
              <a:rPr sz="1533" b="1" spc="40" dirty="0">
                <a:latin typeface="Times New Roman"/>
                <a:cs typeface="Times New Roman"/>
              </a:rPr>
              <a:t>e</a:t>
            </a:r>
            <a:r>
              <a:rPr sz="1533" b="1" spc="67" dirty="0">
                <a:latin typeface="Times New Roman"/>
                <a:cs typeface="Times New Roman"/>
              </a:rPr>
              <a:t>ls</a:t>
            </a:r>
            <a:r>
              <a:rPr sz="1533" b="1" spc="-40" dirty="0">
                <a:latin typeface="Times New Roman"/>
                <a:cs typeface="Times New Roman"/>
              </a:rPr>
              <a:t> </a:t>
            </a:r>
            <a:r>
              <a:rPr sz="1533" b="1" spc="40" dirty="0">
                <a:latin typeface="Times New Roman"/>
                <a:cs typeface="Times New Roman"/>
              </a:rPr>
              <a:t>with </a:t>
            </a:r>
            <a:r>
              <a:rPr sz="1533" b="1" spc="60" dirty="0">
                <a:latin typeface="Times New Roman"/>
                <a:cs typeface="Times New Roman"/>
              </a:rPr>
              <a:t>ﬁne-tuning </a:t>
            </a:r>
            <a:r>
              <a:rPr sz="1533" spc="53" dirty="0">
                <a:latin typeface="Times New Roman"/>
                <a:cs typeface="Times New Roman"/>
              </a:rPr>
              <a:t>(relies </a:t>
            </a:r>
            <a:r>
              <a:rPr sz="1533" spc="67" dirty="0">
                <a:latin typeface="Times New Roman"/>
                <a:cs typeface="Times New Roman"/>
              </a:rPr>
              <a:t>only </a:t>
            </a:r>
            <a:r>
              <a:rPr sz="1533" spc="113" dirty="0">
                <a:latin typeface="Times New Roman"/>
                <a:cs typeface="Times New Roman"/>
              </a:rPr>
              <a:t>on </a:t>
            </a:r>
            <a:r>
              <a:rPr sz="1533" spc="93" dirty="0">
                <a:latin typeface="Times New Roman"/>
                <a:cs typeface="Times New Roman"/>
              </a:rPr>
              <a:t>internal</a:t>
            </a:r>
            <a:r>
              <a:rPr sz="1533" spc="-33" dirty="0">
                <a:latin typeface="Times New Roman"/>
                <a:cs typeface="Times New Roman"/>
              </a:rPr>
              <a:t> </a:t>
            </a:r>
            <a:r>
              <a:rPr sz="1533" spc="93" dirty="0">
                <a:latin typeface="Times New Roman"/>
                <a:cs typeface="Times New Roman"/>
              </a:rPr>
              <a:t>parameters)</a:t>
            </a:r>
            <a:endParaRPr sz="1533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68051" y="6493636"/>
            <a:ext cx="2100580" cy="235962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1400" dirty="0">
                <a:latin typeface="Georgia"/>
                <a:cs typeface="Georgia"/>
              </a:rPr>
              <a:t>Metric:</a:t>
            </a:r>
            <a:r>
              <a:rPr sz="1400" spc="-33" dirty="0">
                <a:latin typeface="Georgia"/>
                <a:cs typeface="Georgia"/>
              </a:rPr>
              <a:t> </a:t>
            </a:r>
            <a:r>
              <a:rPr sz="1400" dirty="0">
                <a:latin typeface="Georgia"/>
                <a:cs typeface="Georgia"/>
              </a:rPr>
              <a:t>Exact</a:t>
            </a:r>
            <a:r>
              <a:rPr sz="1400" spc="-33" dirty="0">
                <a:latin typeface="Georgia"/>
                <a:cs typeface="Georgia"/>
              </a:rPr>
              <a:t> </a:t>
            </a:r>
            <a:r>
              <a:rPr sz="1400" spc="7" dirty="0">
                <a:latin typeface="Georgia"/>
                <a:cs typeface="Georgia"/>
              </a:rPr>
              <a:t>Match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F13CB-DDD8-8A27-5183-59274E17FEE0}"/>
              </a:ext>
            </a:extLst>
          </p:cNvPr>
          <p:cNvSpPr txBox="1"/>
          <p:nvPr/>
        </p:nvSpPr>
        <p:spPr>
          <a:xfrm>
            <a:off x="502501" y="1113146"/>
            <a:ext cx="11353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607" marR="197268" indent="-499521">
              <a:spcBef>
                <a:spcPts val="133"/>
              </a:spcBef>
              <a:buFont typeface="Tahoma"/>
              <a:buChar char="●"/>
              <a:tabLst>
                <a:tab pos="515607" algn="l"/>
                <a:tab pos="516454" algn="l"/>
              </a:tabLst>
            </a:pPr>
            <a:r>
              <a:rPr lang="en-US" sz="2400" dirty="0">
                <a:latin typeface="+mn-lt"/>
                <a:cs typeface="Times New Roman"/>
              </a:rPr>
              <a:t>LLMs </a:t>
            </a:r>
            <a:r>
              <a:rPr lang="en-US" sz="2400" spc="67" dirty="0">
                <a:latin typeface="+mn-lt"/>
                <a:cs typeface="Times New Roman"/>
              </a:rPr>
              <a:t>pretrained </a:t>
            </a:r>
            <a:r>
              <a:rPr lang="en-US" sz="2400" spc="140" dirty="0">
                <a:latin typeface="+mn-lt"/>
                <a:cs typeface="Times New Roman"/>
              </a:rPr>
              <a:t>on </a:t>
            </a:r>
            <a:r>
              <a:rPr lang="en-US" sz="2400" spc="73" dirty="0">
                <a:latin typeface="+mn-lt"/>
                <a:cs typeface="Times New Roman"/>
              </a:rPr>
              <a:t>unstructured </a:t>
            </a:r>
            <a:r>
              <a:rPr lang="en-US" sz="2400" spc="67" dirty="0">
                <a:latin typeface="+mn-lt"/>
                <a:cs typeface="Times New Roman"/>
              </a:rPr>
              <a:t>text </a:t>
            </a:r>
            <a:r>
              <a:rPr lang="en-US" sz="2400" spc="87" dirty="0">
                <a:latin typeface="+mn-lt"/>
                <a:cs typeface="Times New Roman"/>
              </a:rPr>
              <a:t>perform </a:t>
            </a:r>
            <a:r>
              <a:rPr lang="en-US" sz="2400" spc="-612" dirty="0">
                <a:latin typeface="+mn-lt"/>
                <a:cs typeface="Times New Roman"/>
              </a:rPr>
              <a:t> </a:t>
            </a:r>
            <a:r>
              <a:rPr lang="en-US" sz="2400" spc="80" dirty="0">
                <a:solidFill>
                  <a:srgbClr val="C00000"/>
                </a:solidFill>
                <a:latin typeface="+mn-lt"/>
                <a:cs typeface="Times New Roman"/>
              </a:rPr>
              <a:t>competitively</a:t>
            </a:r>
            <a:r>
              <a:rPr lang="en-US" sz="2400" spc="-67" dirty="0">
                <a:latin typeface="+mn-lt"/>
                <a:cs typeface="Times New Roman"/>
              </a:rPr>
              <a:t> </a:t>
            </a:r>
            <a:r>
              <a:rPr lang="en-US" sz="2400" spc="173" dirty="0">
                <a:latin typeface="+mn-lt"/>
                <a:cs typeface="Times New Roman"/>
              </a:rPr>
              <a:t>compared</a:t>
            </a:r>
            <a:r>
              <a:rPr lang="en-US" sz="2400" spc="-40" dirty="0">
                <a:latin typeface="+mn-lt"/>
                <a:cs typeface="Times New Roman"/>
              </a:rPr>
              <a:t> </a:t>
            </a:r>
            <a:r>
              <a:rPr lang="en-US" sz="2400" spc="120" dirty="0">
                <a:latin typeface="+mn-lt"/>
                <a:cs typeface="Times New Roman"/>
              </a:rPr>
              <a:t>to</a:t>
            </a:r>
            <a:r>
              <a:rPr lang="en-US" sz="2400" spc="-47" dirty="0">
                <a:latin typeface="+mn-lt"/>
                <a:cs typeface="Times New Roman"/>
              </a:rPr>
              <a:t> </a:t>
            </a:r>
            <a:r>
              <a:rPr lang="en-US" sz="2400" spc="147" dirty="0">
                <a:latin typeface="+mn-lt"/>
                <a:cs typeface="Times New Roman"/>
              </a:rPr>
              <a:t>competitors </a:t>
            </a:r>
            <a:r>
              <a:rPr lang="en-US" sz="2400" spc="-612" dirty="0">
                <a:latin typeface="+mn-lt"/>
                <a:cs typeface="Times New Roman"/>
              </a:rPr>
              <a:t> </a:t>
            </a:r>
            <a:r>
              <a:rPr lang="en-US" sz="2400" spc="127" dirty="0">
                <a:latin typeface="+mn-lt"/>
                <a:cs typeface="Times New Roman"/>
              </a:rPr>
              <a:t>with</a:t>
            </a:r>
            <a:r>
              <a:rPr lang="en-US" sz="2400" spc="-53" dirty="0">
                <a:latin typeface="+mn-lt"/>
                <a:cs typeface="Times New Roman"/>
              </a:rPr>
              <a:t> </a:t>
            </a:r>
            <a:r>
              <a:rPr lang="en-US" sz="2400" spc="127" dirty="0">
                <a:latin typeface="+mn-lt"/>
                <a:cs typeface="Times New Roman"/>
              </a:rPr>
              <a:t>access</a:t>
            </a:r>
            <a:r>
              <a:rPr lang="en-US" sz="2400" spc="-47" dirty="0">
                <a:latin typeface="+mn-lt"/>
                <a:cs typeface="Times New Roman"/>
              </a:rPr>
              <a:t> </a:t>
            </a:r>
            <a:r>
              <a:rPr lang="en-US" sz="2400" spc="120" dirty="0">
                <a:latin typeface="+mn-lt"/>
                <a:cs typeface="Times New Roman"/>
              </a:rPr>
              <a:t>to</a:t>
            </a:r>
            <a:r>
              <a:rPr lang="en-US" sz="2400" spc="-47" dirty="0">
                <a:latin typeface="+mn-lt"/>
                <a:cs typeface="Times New Roman"/>
              </a:rPr>
              <a:t> </a:t>
            </a:r>
            <a:r>
              <a:rPr lang="en-US" sz="2400" spc="152" dirty="0">
                <a:solidFill>
                  <a:srgbClr val="C00000"/>
                </a:solidFill>
                <a:latin typeface="+mn-lt"/>
                <a:cs typeface="Times New Roman"/>
              </a:rPr>
              <a:t>external</a:t>
            </a:r>
            <a:r>
              <a:rPr lang="en-US" sz="2400" spc="-4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120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endParaRPr lang="en-US" sz="2400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>
              <a:spcBef>
                <a:spcPts val="47"/>
              </a:spcBef>
              <a:buFont typeface="Tahoma"/>
              <a:buChar char="●"/>
            </a:pPr>
            <a:endParaRPr lang="en-US" sz="2400" dirty="0">
              <a:latin typeface="+mn-lt"/>
              <a:cs typeface="Times New Roman"/>
            </a:endParaRPr>
          </a:p>
          <a:p>
            <a:pPr marL="515607" marR="530847" indent="-499521">
              <a:buFont typeface="Tahoma"/>
              <a:buChar char="●"/>
              <a:tabLst>
                <a:tab pos="515607" algn="l"/>
                <a:tab pos="516454" algn="l"/>
              </a:tabLst>
            </a:pPr>
            <a:r>
              <a:rPr lang="en-US" sz="2400" spc="67" dirty="0">
                <a:latin typeface="+mn-lt"/>
                <a:cs typeface="Times New Roman"/>
              </a:rPr>
              <a:t>Scale</a:t>
            </a:r>
            <a:r>
              <a:rPr lang="en-US" sz="2400" spc="-67" dirty="0">
                <a:latin typeface="+mn-lt"/>
                <a:cs typeface="Times New Roman"/>
              </a:rPr>
              <a:t> </a:t>
            </a:r>
            <a:r>
              <a:rPr lang="en-US" sz="2400" spc="100" dirty="0">
                <a:latin typeface="+mn-lt"/>
                <a:cs typeface="Times New Roman"/>
              </a:rPr>
              <a:t>is</a:t>
            </a:r>
            <a:r>
              <a:rPr lang="en-US" sz="2400" spc="-60" dirty="0">
                <a:latin typeface="+mn-lt"/>
                <a:cs typeface="Times New Roman"/>
              </a:rPr>
              <a:t> </a:t>
            </a:r>
            <a:r>
              <a:rPr lang="en-US" sz="2400" spc="67" dirty="0">
                <a:latin typeface="+mn-lt"/>
                <a:cs typeface="Times New Roman"/>
              </a:rPr>
              <a:t>critical</a:t>
            </a:r>
            <a:r>
              <a:rPr lang="en-US" sz="2400" spc="-67" dirty="0">
                <a:latin typeface="+mn-lt"/>
                <a:cs typeface="Times New Roman"/>
              </a:rPr>
              <a:t> </a:t>
            </a:r>
            <a:r>
              <a:rPr lang="en-US" sz="2400" spc="80" dirty="0">
                <a:latin typeface="+mn-lt"/>
                <a:cs typeface="Times New Roman"/>
              </a:rPr>
              <a:t>to</a:t>
            </a:r>
            <a:r>
              <a:rPr lang="en-US" sz="2400" spc="-60" dirty="0">
                <a:latin typeface="+mn-lt"/>
                <a:cs typeface="Times New Roman"/>
              </a:rPr>
              <a:t> </a:t>
            </a:r>
            <a:r>
              <a:rPr lang="en-US" sz="2400" spc="100" dirty="0">
                <a:latin typeface="+mn-lt"/>
                <a:cs typeface="Times New Roman"/>
              </a:rPr>
              <a:t>performance</a:t>
            </a:r>
            <a:r>
              <a:rPr lang="en-US" sz="2400" spc="-80" dirty="0">
                <a:latin typeface="+mn-lt"/>
                <a:cs typeface="Times New Roman"/>
              </a:rPr>
              <a:t>.</a:t>
            </a:r>
            <a:r>
              <a:rPr lang="en-US" sz="2400" spc="553" dirty="0">
                <a:latin typeface="+mn-lt"/>
                <a:cs typeface="Times New Roman"/>
              </a:rPr>
              <a:t> </a:t>
            </a:r>
            <a:r>
              <a:rPr lang="en-US" sz="2400" spc="180" dirty="0">
                <a:solidFill>
                  <a:srgbClr val="C00000"/>
                </a:solidFill>
                <a:latin typeface="+mn-lt"/>
                <a:cs typeface="Times New Roman"/>
              </a:rPr>
              <a:t>More parameters </a:t>
            </a:r>
            <a:r>
              <a:rPr lang="en-US" sz="2400" spc="180" dirty="0">
                <a:latin typeface="+mn-lt"/>
                <a:cs typeface="Times New Roman"/>
              </a:rPr>
              <a:t>usually mean </a:t>
            </a:r>
            <a:r>
              <a:rPr lang="en-US" sz="2400" spc="180" dirty="0">
                <a:solidFill>
                  <a:srgbClr val="C00000"/>
                </a:solidFill>
                <a:latin typeface="+mn-lt"/>
                <a:cs typeface="Times New Roman"/>
              </a:rPr>
              <a:t>more knowledge </a:t>
            </a:r>
            <a:r>
              <a:rPr lang="en-US" sz="2400" spc="180" dirty="0">
                <a:latin typeface="+mn-lt"/>
                <a:cs typeface="Times New Roman"/>
              </a:rPr>
              <a:t>stored within (parameters contain knowledge)</a:t>
            </a:r>
            <a:endParaRPr lang="en-US" sz="2400" dirty="0">
              <a:latin typeface="+mn-lt"/>
              <a:cs typeface="Times New Roman"/>
            </a:endParaRPr>
          </a:p>
          <a:p>
            <a:endParaRPr lang="en-US" sz="2400" spc="67" dirty="0">
              <a:latin typeface="+mn-lt"/>
              <a:cs typeface="Times New Roman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83915-D2FB-2E52-B07B-A784B56A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47" y="3072977"/>
            <a:ext cx="4371975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lack box model&#10;&#10;Description automatically generated">
            <a:extLst>
              <a:ext uri="{FF2B5EF4-FFF2-40B4-BE49-F238E27FC236}">
                <a16:creationId xmlns:a16="http://schemas.microsoft.com/office/drawing/2014/main" id="{50B3AACD-8ED9-FE5D-418B-95FD99DC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36" y="1767773"/>
            <a:ext cx="3051390" cy="3117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C9856-FD16-4AD0-4BF9-72213B23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Limitation of LLMs – Lack of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47EB-B7A4-6555-2292-2356FBEB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3331"/>
            <a:ext cx="910718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No Explicit Facts</a:t>
            </a:r>
            <a:r>
              <a:rPr lang="en-US" sz="2400" dirty="0"/>
              <a:t>: Transformers </a:t>
            </a:r>
            <a:r>
              <a:rPr lang="en-US" sz="2400" dirty="0">
                <a:solidFill>
                  <a:srgbClr val="C00000"/>
                </a:solidFill>
              </a:rPr>
              <a:t>encode</a:t>
            </a:r>
            <a:r>
              <a:rPr lang="en-US" sz="2400" dirty="0"/>
              <a:t> information in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(black-box) rather than storing discrete information </a:t>
            </a:r>
            <a:r>
              <a:rPr lang="en-US" sz="2400" dirty="0">
                <a:solidFill>
                  <a:srgbClr val="C00000"/>
                </a:solidFill>
              </a:rPr>
              <a:t>explicitly</a:t>
            </a:r>
            <a:r>
              <a:rPr lang="en-US" sz="2400" dirty="0"/>
              <a:t> like a traditional</a:t>
            </a:r>
            <a:r>
              <a:rPr lang="en-US" sz="2400" dirty="0">
                <a:solidFill>
                  <a:srgbClr val="C00000"/>
                </a:solidFill>
              </a:rPr>
              <a:t> knowledge base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Source of Facts: </a:t>
            </a:r>
            <a:r>
              <a:rPr lang="en-US" sz="2400" dirty="0"/>
              <a:t>Traditional knowledge bases often allow to trace the </a:t>
            </a:r>
            <a:r>
              <a:rPr lang="en-US" sz="2400" dirty="0">
                <a:solidFill>
                  <a:srgbClr val="C00000"/>
                </a:solidFill>
              </a:rPr>
              <a:t>source of a fact </a:t>
            </a:r>
            <a:r>
              <a:rPr lang="en-US" sz="2400" dirty="0"/>
              <a:t>(more reliable) but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LLM’s knowledge is </a:t>
            </a:r>
            <a:r>
              <a:rPr lang="en-US" sz="2400" dirty="0">
                <a:solidFill>
                  <a:srgbClr val="C00000"/>
                </a:solidFill>
              </a:rPr>
              <a:t>distributed</a:t>
            </a:r>
            <a:r>
              <a:rPr lang="en-US" sz="2400" dirty="0"/>
              <a:t> across the model's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Training Data Opacity</a:t>
            </a:r>
            <a:r>
              <a:rPr lang="en-US" sz="2400" dirty="0"/>
              <a:t>: LLMs are trained on </a:t>
            </a:r>
            <a:r>
              <a:rPr lang="en-US" sz="2400" dirty="0">
                <a:solidFill>
                  <a:srgbClr val="C00000"/>
                </a:solidFill>
              </a:rPr>
              <a:t>aggregated datasets</a:t>
            </a:r>
            <a:r>
              <a:rPr lang="en-US" sz="2400" dirty="0"/>
              <a:t>, making it difficult to pinpoint the exact </a:t>
            </a:r>
            <a:r>
              <a:rPr lang="en-US" sz="2400" dirty="0">
                <a:solidFill>
                  <a:srgbClr val="C00000"/>
                </a:solidFill>
              </a:rPr>
              <a:t>source </a:t>
            </a:r>
            <a:r>
              <a:rPr lang="en-US" sz="2400" dirty="0"/>
              <a:t>of specific </a:t>
            </a:r>
            <a:r>
              <a:rPr lang="en-US" sz="2400" dirty="0">
                <a:solidFill>
                  <a:srgbClr val="C00000"/>
                </a:solidFill>
              </a:rPr>
              <a:t>information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 Mixing</a:t>
            </a:r>
            <a:r>
              <a:rPr lang="en-US" sz="2400" dirty="0"/>
              <a:t>: Knowledge from multiple sources may </a:t>
            </a:r>
            <a:r>
              <a:rPr lang="en-US" sz="2400" dirty="0">
                <a:solidFill>
                  <a:srgbClr val="C00000"/>
                </a:solidFill>
              </a:rPr>
              <a:t>combine</a:t>
            </a:r>
            <a:r>
              <a:rPr lang="en-US" sz="2400" dirty="0"/>
              <a:t> into a single </a:t>
            </a:r>
            <a:r>
              <a:rPr lang="en-US" sz="2400" dirty="0">
                <a:solidFill>
                  <a:srgbClr val="C00000"/>
                </a:solidFill>
              </a:rPr>
              <a:t>response</a:t>
            </a:r>
            <a:r>
              <a:rPr lang="en-US" sz="2400" dirty="0"/>
              <a:t>, making individual source identification complex.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65F6D-5FDD-8808-1A24-C3AC2E57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370" y="4962445"/>
            <a:ext cx="2194456" cy="1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059" y="381612"/>
            <a:ext cx="10776078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187" dirty="0"/>
              <a:t>LLMs Pretrained on Huge Information</a:t>
            </a:r>
            <a:endParaRPr spc="187" dirty="0"/>
          </a:p>
        </p:txBody>
      </p:sp>
      <p:sp>
        <p:nvSpPr>
          <p:cNvPr id="3" name="object 3"/>
          <p:cNvSpPr txBox="1"/>
          <p:nvPr/>
        </p:nvSpPr>
        <p:spPr>
          <a:xfrm>
            <a:off x="814307" y="1317854"/>
            <a:ext cx="7805711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95288" marR="6773" indent="-479201">
              <a:spcBef>
                <a:spcPts val="133"/>
              </a:spcBef>
              <a:buFont typeface="Tahoma"/>
              <a:buChar char="●"/>
              <a:tabLst>
                <a:tab pos="495288" algn="l"/>
                <a:tab pos="496134" algn="l"/>
              </a:tabLst>
            </a:pPr>
            <a:r>
              <a:rPr sz="2400" spc="120" dirty="0">
                <a:latin typeface="+mn-lt"/>
                <a:cs typeface="Times New Roman"/>
              </a:rPr>
              <a:t>The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lang="en-US" sz="2400" spc="147" dirty="0">
                <a:latin typeface="+mn-lt"/>
                <a:cs typeface="Times New Roman"/>
              </a:rPr>
              <a:t>data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47" dirty="0">
                <a:latin typeface="+mn-lt"/>
                <a:cs typeface="Times New Roman"/>
              </a:rPr>
              <a:t>used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107" dirty="0">
                <a:latin typeface="+mn-lt"/>
                <a:cs typeface="Times New Roman"/>
              </a:rPr>
              <a:t>to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lang="en-US" sz="2400" spc="152" dirty="0">
                <a:solidFill>
                  <a:srgbClr val="C00000"/>
                </a:solidFill>
                <a:latin typeface="+mn-lt"/>
                <a:cs typeface="Times New Roman"/>
              </a:rPr>
              <a:t>pretrain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lang="en-US" sz="2400" spc="113" dirty="0">
                <a:latin typeface="+mn-lt"/>
                <a:cs typeface="Times New Roman"/>
              </a:rPr>
              <a:t>LLMs </a:t>
            </a:r>
            <a:r>
              <a:rPr sz="2400" spc="152" dirty="0">
                <a:latin typeface="+mn-lt"/>
                <a:cs typeface="Times New Roman"/>
              </a:rPr>
              <a:t>are</a:t>
            </a:r>
            <a:r>
              <a:rPr sz="2400" spc="-47" dirty="0">
                <a:latin typeface="+mn-lt"/>
                <a:cs typeface="Times New Roman"/>
              </a:rPr>
              <a:t> </a:t>
            </a:r>
            <a:r>
              <a:rPr sz="2400" spc="133" dirty="0">
                <a:latin typeface="+mn-lt"/>
                <a:cs typeface="Times New Roman"/>
              </a:rPr>
              <a:t>huge</a:t>
            </a:r>
            <a:endParaRPr sz="2400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495288" indent="-479201">
              <a:buFont typeface="Tahoma"/>
              <a:buChar char="●"/>
              <a:tabLst>
                <a:tab pos="495288" algn="l"/>
                <a:tab pos="496134" algn="l"/>
              </a:tabLst>
            </a:pPr>
            <a:r>
              <a:rPr lang="en-US" sz="2400" spc="113" dirty="0">
                <a:latin typeface="+mn-lt"/>
                <a:cs typeface="Times New Roman"/>
              </a:rPr>
              <a:t>The Pile is a dataset for pre-training LLM containing 22 </a:t>
            </a:r>
            <a:r>
              <a:rPr lang="en-US" sz="2400" spc="113" dirty="0">
                <a:solidFill>
                  <a:srgbClr val="C00000"/>
                </a:solidFill>
                <a:latin typeface="+mn-lt"/>
                <a:cs typeface="Times New Roman"/>
              </a:rPr>
              <a:t>diverse data </a:t>
            </a:r>
            <a:r>
              <a:rPr lang="en-US" sz="2400" spc="113" dirty="0">
                <a:latin typeface="+mn-lt"/>
                <a:cs typeface="Times New Roman"/>
              </a:rPr>
              <a:t>sources</a:t>
            </a:r>
            <a:r>
              <a:rPr sz="2400" spc="7" dirty="0">
                <a:latin typeface="+mn-lt"/>
                <a:cs typeface="Times New Roman"/>
              </a:rPr>
              <a:t>:</a:t>
            </a:r>
            <a:r>
              <a:rPr sz="2400" spc="-53" dirty="0">
                <a:latin typeface="+mn-lt"/>
                <a:cs typeface="Times New Roman"/>
              </a:rPr>
              <a:t> </a:t>
            </a:r>
            <a:r>
              <a:rPr sz="2400" spc="-67" dirty="0">
                <a:solidFill>
                  <a:srgbClr val="C00000"/>
                </a:solidFill>
                <a:latin typeface="+mn-lt"/>
                <a:cs typeface="Cambria"/>
              </a:rPr>
              <a:t>800GB</a:t>
            </a:r>
            <a:r>
              <a:rPr sz="2400" spc="-20" dirty="0">
                <a:latin typeface="+mn-lt"/>
                <a:cs typeface="Cambria"/>
              </a:rPr>
              <a:t> </a:t>
            </a:r>
            <a:r>
              <a:rPr sz="2400" spc="-13" dirty="0">
                <a:latin typeface="+mn-lt"/>
                <a:cs typeface="Cambria"/>
              </a:rPr>
              <a:t>total</a:t>
            </a:r>
            <a:endParaRPr lang="en-US" sz="2400" spc="-13" dirty="0">
              <a:latin typeface="+mn-lt"/>
              <a:cs typeface="Cambria"/>
            </a:endParaRPr>
          </a:p>
          <a:p>
            <a:pPr marL="495288" indent="-479201">
              <a:buFont typeface="Tahoma"/>
              <a:buChar char="●"/>
              <a:tabLst>
                <a:tab pos="495288" algn="l"/>
                <a:tab pos="496134" algn="l"/>
              </a:tabLst>
            </a:pPr>
            <a:r>
              <a:rPr lang="en-US" sz="2400" spc="-13" dirty="0">
                <a:latin typeface="+mn-lt"/>
                <a:cs typeface="Cambria"/>
              </a:rPr>
              <a:t>New commercial LLMs are pre-trained on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Cambria"/>
              </a:rPr>
              <a:t>more data </a:t>
            </a:r>
            <a:r>
              <a:rPr lang="en-US" sz="2400" spc="-13" dirty="0">
                <a:latin typeface="+mn-lt"/>
                <a:cs typeface="Cambria"/>
              </a:rPr>
              <a:t>(up to </a:t>
            </a:r>
            <a:r>
              <a:rPr lang="en-US" sz="2400" spc="-13" dirty="0">
                <a:solidFill>
                  <a:srgbClr val="C00000"/>
                </a:solidFill>
                <a:latin typeface="+mn-lt"/>
                <a:cs typeface="Cambria"/>
              </a:rPr>
              <a:t>trillions</a:t>
            </a:r>
            <a:r>
              <a:rPr lang="en-US" sz="2400" spc="-13" dirty="0">
                <a:latin typeface="+mn-lt"/>
                <a:cs typeface="Cambria"/>
              </a:rPr>
              <a:t> of tokens, e.g., 2 trillion tokens in </a:t>
            </a:r>
            <a:r>
              <a:rPr lang="en-US" sz="2400" spc="-13" dirty="0" err="1">
                <a:latin typeface="+mn-lt"/>
                <a:cs typeface="Cambria"/>
              </a:rPr>
              <a:t>LLaMA</a:t>
            </a:r>
            <a:r>
              <a:rPr lang="en-US" sz="2400" spc="-13" dirty="0">
                <a:latin typeface="+mn-lt"/>
                <a:cs typeface="Cambria"/>
              </a:rPr>
              <a:t> 2)</a:t>
            </a:r>
            <a:endParaRPr sz="2400" dirty="0">
              <a:latin typeface="+mn-lt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73469" y="3423647"/>
            <a:ext cx="5055796" cy="2677250"/>
            <a:chOff x="2241110" y="2151909"/>
            <a:chExt cx="4648835" cy="2635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110" y="2151909"/>
              <a:ext cx="4648838" cy="26349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3849" y="4477849"/>
              <a:ext cx="630555" cy="262255"/>
            </a:xfrm>
            <a:custGeom>
              <a:avLst/>
              <a:gdLst/>
              <a:ahLst/>
              <a:cxnLst/>
              <a:rect l="l" t="t" r="r" b="b"/>
              <a:pathLst>
                <a:path w="630554" h="262254">
                  <a:moveTo>
                    <a:pt x="586649" y="261899"/>
                  </a:moveTo>
                  <a:lnTo>
                    <a:pt x="43650" y="261899"/>
                  </a:lnTo>
                  <a:lnTo>
                    <a:pt x="26659" y="258469"/>
                  </a:lnTo>
                  <a:lnTo>
                    <a:pt x="12784" y="249115"/>
                  </a:lnTo>
                  <a:lnTo>
                    <a:pt x="3430" y="235240"/>
                  </a:lnTo>
                  <a:lnTo>
                    <a:pt x="0" y="218249"/>
                  </a:lnTo>
                  <a:lnTo>
                    <a:pt x="0" y="43650"/>
                  </a:lnTo>
                  <a:lnTo>
                    <a:pt x="3430" y="26659"/>
                  </a:lnTo>
                  <a:lnTo>
                    <a:pt x="12784" y="12784"/>
                  </a:lnTo>
                  <a:lnTo>
                    <a:pt x="26659" y="3430"/>
                  </a:lnTo>
                  <a:lnTo>
                    <a:pt x="43650" y="0"/>
                  </a:lnTo>
                  <a:lnTo>
                    <a:pt x="586649" y="0"/>
                  </a:lnTo>
                  <a:lnTo>
                    <a:pt x="622966" y="19433"/>
                  </a:lnTo>
                  <a:lnTo>
                    <a:pt x="630299" y="43650"/>
                  </a:lnTo>
                  <a:lnTo>
                    <a:pt x="630299" y="218249"/>
                  </a:lnTo>
                  <a:lnTo>
                    <a:pt x="626869" y="235240"/>
                  </a:lnTo>
                  <a:lnTo>
                    <a:pt x="617515" y="249115"/>
                  </a:lnTo>
                  <a:lnTo>
                    <a:pt x="603640" y="258469"/>
                  </a:lnTo>
                  <a:lnTo>
                    <a:pt x="586649" y="2618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03849" y="4477849"/>
              <a:ext cx="630555" cy="262255"/>
            </a:xfrm>
            <a:custGeom>
              <a:avLst/>
              <a:gdLst/>
              <a:ahLst/>
              <a:cxnLst/>
              <a:rect l="l" t="t" r="r" b="b"/>
              <a:pathLst>
                <a:path w="630554" h="262254">
                  <a:moveTo>
                    <a:pt x="0" y="43650"/>
                  </a:moveTo>
                  <a:lnTo>
                    <a:pt x="3430" y="26659"/>
                  </a:lnTo>
                  <a:lnTo>
                    <a:pt x="12784" y="12784"/>
                  </a:lnTo>
                  <a:lnTo>
                    <a:pt x="26659" y="3430"/>
                  </a:lnTo>
                  <a:lnTo>
                    <a:pt x="43650" y="0"/>
                  </a:lnTo>
                  <a:lnTo>
                    <a:pt x="586649" y="0"/>
                  </a:lnTo>
                  <a:lnTo>
                    <a:pt x="622966" y="19433"/>
                  </a:lnTo>
                  <a:lnTo>
                    <a:pt x="630299" y="43650"/>
                  </a:lnTo>
                  <a:lnTo>
                    <a:pt x="630299" y="218249"/>
                  </a:lnTo>
                  <a:lnTo>
                    <a:pt x="626869" y="235240"/>
                  </a:lnTo>
                  <a:lnTo>
                    <a:pt x="617515" y="249115"/>
                  </a:lnTo>
                  <a:lnTo>
                    <a:pt x="603640" y="258469"/>
                  </a:lnTo>
                  <a:lnTo>
                    <a:pt x="586649" y="261899"/>
                  </a:lnTo>
                  <a:lnTo>
                    <a:pt x="43650" y="261899"/>
                  </a:lnTo>
                  <a:lnTo>
                    <a:pt x="26659" y="258469"/>
                  </a:lnTo>
                  <a:lnTo>
                    <a:pt x="12784" y="249115"/>
                  </a:lnTo>
                  <a:lnTo>
                    <a:pt x="3430" y="235240"/>
                  </a:lnTo>
                  <a:lnTo>
                    <a:pt x="0" y="218249"/>
                  </a:lnTo>
                  <a:lnTo>
                    <a:pt x="0" y="43650"/>
                  </a:lnTo>
                  <a:close/>
                </a:path>
              </a:pathLst>
            </a:custGeom>
            <a:ln w="9524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82968" y="5810226"/>
            <a:ext cx="58250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spc="-47" dirty="0">
                <a:solidFill>
                  <a:srgbClr val="FFFFFF"/>
                </a:solidFill>
                <a:latin typeface="Cambria"/>
                <a:cs typeface="Cambria"/>
              </a:rPr>
              <a:t>~16</a:t>
            </a:r>
            <a:r>
              <a:rPr sz="1467" b="1" spc="-73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1467" b="1" spc="-7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1467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6546" y="4377893"/>
            <a:ext cx="1930400" cy="294269"/>
          </a:xfrm>
          <a:prstGeom prst="rect">
            <a:avLst/>
          </a:prstGeom>
        </p:spPr>
        <p:txBody>
          <a:bodyPr vert="horz" wrap="square" lIns="0" tIns="71967" rIns="0" bIns="0" rtlCol="0">
            <a:spAutoFit/>
          </a:bodyPr>
          <a:lstStyle/>
          <a:p>
            <a:pPr marL="16086" marR="6773" indent="-847" algn="ctr">
              <a:lnSpc>
                <a:spcPct val="80000"/>
              </a:lnSpc>
              <a:spcBef>
                <a:spcPts val="567"/>
              </a:spcBef>
            </a:pPr>
            <a:r>
              <a:rPr b="1" spc="-7" dirty="0">
                <a:solidFill>
                  <a:srgbClr val="674EA7"/>
                </a:solidFill>
                <a:latin typeface="Cambria"/>
                <a:cs typeface="Cambria"/>
              </a:rPr>
              <a:t>Wikipedia</a:t>
            </a:r>
            <a:endParaRPr dirty="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13274" y="4658898"/>
            <a:ext cx="2173393" cy="1127759"/>
            <a:chOff x="5627034" y="3774936"/>
            <a:chExt cx="1630045" cy="845819"/>
          </a:xfrm>
        </p:grpSpPr>
        <p:sp>
          <p:nvSpPr>
            <p:cNvPr id="11" name="object 11"/>
            <p:cNvSpPr/>
            <p:nvPr/>
          </p:nvSpPr>
          <p:spPr>
            <a:xfrm>
              <a:off x="5631797" y="3779698"/>
              <a:ext cx="1620520" cy="836294"/>
            </a:xfrm>
            <a:custGeom>
              <a:avLst/>
              <a:gdLst/>
              <a:ahLst/>
              <a:cxnLst/>
              <a:rect l="l" t="t" r="r" b="b"/>
              <a:pathLst>
                <a:path w="1620520" h="836295">
                  <a:moveTo>
                    <a:pt x="78307" y="836039"/>
                  </a:moveTo>
                  <a:lnTo>
                    <a:pt x="0" y="809024"/>
                  </a:lnTo>
                  <a:lnTo>
                    <a:pt x="27007" y="730739"/>
                  </a:lnTo>
                  <a:lnTo>
                    <a:pt x="39832" y="757064"/>
                  </a:lnTo>
                  <a:lnTo>
                    <a:pt x="1594874" y="0"/>
                  </a:lnTo>
                  <a:lnTo>
                    <a:pt x="1620524" y="52649"/>
                  </a:lnTo>
                  <a:lnTo>
                    <a:pt x="65482" y="809714"/>
                  </a:lnTo>
                  <a:lnTo>
                    <a:pt x="78307" y="83603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1797" y="3779698"/>
              <a:ext cx="1620520" cy="836294"/>
            </a:xfrm>
            <a:custGeom>
              <a:avLst/>
              <a:gdLst/>
              <a:ahLst/>
              <a:cxnLst/>
              <a:rect l="l" t="t" r="r" b="b"/>
              <a:pathLst>
                <a:path w="1620520" h="836295">
                  <a:moveTo>
                    <a:pt x="0" y="809024"/>
                  </a:moveTo>
                  <a:lnTo>
                    <a:pt x="27007" y="730739"/>
                  </a:lnTo>
                  <a:lnTo>
                    <a:pt x="39832" y="757064"/>
                  </a:lnTo>
                  <a:lnTo>
                    <a:pt x="1594874" y="0"/>
                  </a:lnTo>
                  <a:lnTo>
                    <a:pt x="1620524" y="52649"/>
                  </a:lnTo>
                  <a:lnTo>
                    <a:pt x="65482" y="809714"/>
                  </a:lnTo>
                  <a:lnTo>
                    <a:pt x="78307" y="836039"/>
                  </a:lnTo>
                  <a:lnTo>
                    <a:pt x="0" y="809024"/>
                  </a:lnTo>
                  <a:close/>
                </a:path>
              </a:pathLst>
            </a:custGeom>
            <a:ln w="9524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795915" y="5196068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2</a:t>
            </a:fld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75598F-D42B-0B44-A9DC-B902C1F0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76" y="1317854"/>
            <a:ext cx="2625767" cy="5444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63959-155B-BF22-8FF7-97500D4A457A}"/>
              </a:ext>
            </a:extLst>
          </p:cNvPr>
          <p:cNvSpPr txBox="1"/>
          <p:nvPr/>
        </p:nvSpPr>
        <p:spPr>
          <a:xfrm>
            <a:off x="1385449" y="6100583"/>
            <a:ext cx="7035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3" dirty="0">
                <a:latin typeface="+mn-lt"/>
                <a:cs typeface="Cambria"/>
              </a:rPr>
              <a:t>Question</a:t>
            </a:r>
            <a:r>
              <a:rPr lang="en-US" sz="2000" spc="-13" dirty="0">
                <a:latin typeface="+mn-lt"/>
                <a:cs typeface="Cambria"/>
              </a:rPr>
              <a:t>:</a:t>
            </a:r>
          </a:p>
          <a:p>
            <a:r>
              <a:rPr lang="en-US" sz="2000" spc="-13" dirty="0">
                <a:latin typeface="+mn-lt"/>
                <a:cs typeface="Cambria"/>
              </a:rPr>
              <a:t>Can LLMs </a:t>
            </a:r>
            <a:r>
              <a:rPr lang="en-US" sz="2000" spc="-13" dirty="0">
                <a:solidFill>
                  <a:srgbClr val="C00000"/>
                </a:solidFill>
                <a:latin typeface="+mn-lt"/>
                <a:cs typeface="Cambria"/>
              </a:rPr>
              <a:t>store knowledge </a:t>
            </a:r>
            <a:r>
              <a:rPr lang="en-US" sz="2000" spc="-13" dirty="0">
                <a:latin typeface="+mn-lt"/>
                <a:cs typeface="Cambria"/>
              </a:rPr>
              <a:t>of this huge data used for training?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839103-E72B-CA3D-C35C-C9F2A5F7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178" y="3335849"/>
            <a:ext cx="2865419" cy="2923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41E9A-FF3E-9258-F577-F4838858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– Improving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3B68-7827-30FB-5368-CB1B097B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Importance:</a:t>
            </a:r>
          </a:p>
          <a:p>
            <a:r>
              <a:rPr lang="en-US" sz="2000" b="1" dirty="0"/>
              <a:t>Transparency</a:t>
            </a:r>
            <a:r>
              <a:rPr lang="en-US" sz="2000" dirty="0"/>
              <a:t>: Provides users with insight into where </a:t>
            </a:r>
            <a:r>
              <a:rPr lang="en-US" sz="2000" dirty="0">
                <a:solidFill>
                  <a:srgbClr val="C00000"/>
                </a:solidFill>
              </a:rPr>
              <a:t>information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originates</a:t>
            </a:r>
            <a:r>
              <a:rPr lang="en-US" sz="2000" dirty="0"/>
              <a:t>.</a:t>
            </a:r>
          </a:p>
          <a:p>
            <a:r>
              <a:rPr lang="en-US" sz="2000" b="1" dirty="0"/>
              <a:t>Knowledge Verification</a:t>
            </a:r>
            <a:r>
              <a:rPr lang="en-US" sz="2000" dirty="0"/>
              <a:t>: Ensure the model generates </a:t>
            </a:r>
            <a:r>
              <a:rPr lang="en-US" sz="2000" dirty="0">
                <a:solidFill>
                  <a:srgbClr val="C00000"/>
                </a:solidFill>
              </a:rPr>
              <a:t>reliable </a:t>
            </a:r>
            <a:r>
              <a:rPr lang="en-US" sz="2000" dirty="0"/>
              <a:t>outputs based on factual knowledge.</a:t>
            </a:r>
          </a:p>
          <a:p>
            <a:r>
              <a:rPr lang="en-US" sz="2000" b="1" dirty="0"/>
              <a:t>Debugging</a:t>
            </a:r>
            <a:r>
              <a:rPr lang="en-US" sz="2000" dirty="0"/>
              <a:t>: Helps to identify </a:t>
            </a:r>
            <a:r>
              <a:rPr lang="en-US" sz="2000" dirty="0">
                <a:solidFill>
                  <a:srgbClr val="C00000"/>
                </a:solidFill>
              </a:rPr>
              <a:t>errors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Methods:</a:t>
            </a:r>
          </a:p>
          <a:p>
            <a:r>
              <a:rPr lang="en-US" sz="2000" b="1" dirty="0"/>
              <a:t>Training with Metadata</a:t>
            </a:r>
            <a:r>
              <a:rPr lang="en-US" sz="2000" dirty="0"/>
              <a:t>: Including source </a:t>
            </a:r>
            <a:r>
              <a:rPr lang="en-US" sz="2000" dirty="0">
                <a:solidFill>
                  <a:srgbClr val="C00000"/>
                </a:solidFill>
              </a:rPr>
              <a:t>metadata</a:t>
            </a:r>
            <a:r>
              <a:rPr lang="en-US" sz="2000" dirty="0"/>
              <a:t> during model </a:t>
            </a:r>
            <a:r>
              <a:rPr lang="en-US" sz="2000" dirty="0">
                <a:solidFill>
                  <a:srgbClr val="C00000"/>
                </a:solidFill>
              </a:rPr>
              <a:t>training</a:t>
            </a:r>
          </a:p>
          <a:p>
            <a:r>
              <a:rPr lang="en-US" sz="2000" b="1" dirty="0"/>
              <a:t>Citation Mechanisms</a:t>
            </a:r>
            <a:r>
              <a:rPr lang="en-US" sz="2000" dirty="0"/>
              <a:t>:  </a:t>
            </a:r>
            <a:r>
              <a:rPr lang="en-US" sz="2000" dirty="0">
                <a:solidFill>
                  <a:srgbClr val="C00000"/>
                </a:solidFill>
              </a:rPr>
              <a:t>Fine-tune </a:t>
            </a:r>
            <a:r>
              <a:rPr lang="en-US" sz="2000" dirty="0"/>
              <a:t>models to </a:t>
            </a:r>
            <a:r>
              <a:rPr lang="en-US" sz="2000" dirty="0">
                <a:solidFill>
                  <a:srgbClr val="C00000"/>
                </a:solidFill>
              </a:rPr>
              <a:t>cite</a:t>
            </a:r>
            <a:r>
              <a:rPr lang="en-US" sz="2000" dirty="0"/>
              <a:t> likely sources</a:t>
            </a:r>
          </a:p>
          <a:p>
            <a:r>
              <a:rPr lang="en-US" sz="2000" b="1" dirty="0"/>
              <a:t>Retrieval Methods</a:t>
            </a:r>
            <a:r>
              <a:rPr lang="en-US" sz="2000" dirty="0"/>
              <a:t>: Combining LLMs with </a:t>
            </a:r>
            <a:r>
              <a:rPr lang="en-US" sz="2000" dirty="0">
                <a:solidFill>
                  <a:srgbClr val="C00000"/>
                </a:solidFill>
              </a:rPr>
              <a:t>external knowledge-bases</a:t>
            </a:r>
          </a:p>
        </p:txBody>
      </p:sp>
    </p:spTree>
    <p:extLst>
      <p:ext uri="{BB962C8B-B14F-4D97-AF65-F5344CB8AC3E}">
        <p14:creationId xmlns:p14="http://schemas.microsoft.com/office/powerpoint/2010/main" val="3530836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C660-9D78-5959-1831-557FB61F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212" y="427221"/>
            <a:ext cx="10208671" cy="1025921"/>
          </a:xfrm>
        </p:spPr>
        <p:txBody>
          <a:bodyPr/>
          <a:lstStyle/>
          <a:p>
            <a:r>
              <a:rPr lang="en-US" sz="4000" dirty="0"/>
              <a:t>Limitation of LLMs – Information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938E-F98F-F585-3D39-AB06EB2C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2212" y="1453142"/>
            <a:ext cx="10977729" cy="545790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No Updating Mechanism</a:t>
            </a:r>
            <a:r>
              <a:rPr lang="en-US" sz="2400" dirty="0"/>
              <a:t>: </a:t>
            </a:r>
          </a:p>
          <a:p>
            <a:r>
              <a:rPr lang="en-US" sz="2400" dirty="0"/>
              <a:t>After pre-training, the weights of LLMs will be </a:t>
            </a:r>
            <a:r>
              <a:rPr lang="en-US" sz="2400" dirty="0">
                <a:solidFill>
                  <a:srgbClr val="C00000"/>
                </a:solidFill>
              </a:rPr>
              <a:t>fixed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Updating</a:t>
            </a:r>
            <a:r>
              <a:rPr lang="en-US" sz="2400" dirty="0"/>
              <a:t> the knowledge usually requires </a:t>
            </a:r>
            <a:r>
              <a:rPr lang="en-US" sz="2400" dirty="0">
                <a:solidFill>
                  <a:srgbClr val="C00000"/>
                </a:solidFill>
              </a:rPr>
              <a:t>retraining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C00000"/>
                </a:solidFill>
              </a:rPr>
              <a:t>fine-tuning </a:t>
            </a:r>
            <a:r>
              <a:rPr lang="en-US" sz="2400" dirty="0"/>
              <a:t>on new data </a:t>
            </a:r>
          </a:p>
          <a:p>
            <a:r>
              <a:rPr lang="en-US" sz="2400" dirty="0"/>
              <a:t>Much more </a:t>
            </a:r>
            <a:r>
              <a:rPr lang="en-US" sz="2400" dirty="0">
                <a:solidFill>
                  <a:srgbClr val="C00000"/>
                </a:solidFill>
              </a:rPr>
              <a:t>complex </a:t>
            </a:r>
            <a:r>
              <a:rPr lang="en-US" sz="2400" dirty="0"/>
              <a:t>than updating a traditional knowledge base. </a:t>
            </a:r>
          </a:p>
          <a:p>
            <a:r>
              <a:rPr lang="en-US" sz="2400" dirty="0"/>
              <a:t>Risk of </a:t>
            </a:r>
            <a:r>
              <a:rPr lang="en-US" sz="2400" dirty="0">
                <a:solidFill>
                  <a:srgbClr val="C00000"/>
                </a:solidFill>
              </a:rPr>
              <a:t>catastrophic forgetting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/>
              <a:t>Solutions:</a:t>
            </a:r>
          </a:p>
          <a:p>
            <a:r>
              <a:rPr lang="en-US" sz="2400" b="1" dirty="0"/>
              <a:t>Knowledge Injection: </a:t>
            </a:r>
            <a:r>
              <a:rPr lang="en-US" sz="2400" dirty="0"/>
              <a:t>modifying the </a:t>
            </a:r>
            <a:r>
              <a:rPr lang="en-US" sz="2400" dirty="0">
                <a:solidFill>
                  <a:srgbClr val="C00000"/>
                </a:solidFill>
              </a:rPr>
              <a:t>knowledge neurons</a:t>
            </a:r>
          </a:p>
          <a:p>
            <a:r>
              <a:rPr lang="en-US" altLang="en-US" sz="2400" b="1" dirty="0"/>
              <a:t>Retrieval Models </a:t>
            </a:r>
            <a:r>
              <a:rPr lang="en-US" sz="2400" dirty="0"/>
              <a:t>: Combining LLMs with </a:t>
            </a:r>
            <a:r>
              <a:rPr lang="en-US" sz="2400" dirty="0">
                <a:solidFill>
                  <a:srgbClr val="C00000"/>
                </a:solidFill>
              </a:rPr>
              <a:t>external knowledgebases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681D3-4024-E0CA-07D4-96A3CE8D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191" y="3357870"/>
            <a:ext cx="1522597" cy="1431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FE22E-A451-F59A-1998-390C521F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87904"/>
            <a:ext cx="2683493" cy="15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8922" y="3061699"/>
            <a:ext cx="3326662" cy="3796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DF721-3BCC-E172-E2DD-BF51EAC5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20" dirty="0"/>
              <a:t>Knowledge</a:t>
            </a:r>
            <a:r>
              <a:rPr lang="en-US" spc="-107" dirty="0"/>
              <a:t> </a:t>
            </a:r>
            <a:r>
              <a:rPr lang="en-US" spc="200" dirty="0"/>
              <a:t>Neurons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26CD-61FA-0E2F-6BC2-B6EA8A78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380"/>
            <a:ext cx="8069494" cy="4351338"/>
          </a:xfrm>
        </p:spPr>
        <p:txBody>
          <a:bodyPr/>
          <a:lstStyle/>
          <a:p>
            <a:r>
              <a:rPr lang="en-US" dirty="0"/>
              <a:t>Some studies on LLMs suggests that </a:t>
            </a:r>
            <a:r>
              <a:rPr lang="en-US" dirty="0">
                <a:solidFill>
                  <a:srgbClr val="C00000"/>
                </a:solidFill>
              </a:rPr>
              <a:t>some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neurons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specialize</a:t>
            </a:r>
            <a:r>
              <a:rPr lang="en-US" dirty="0"/>
              <a:t> in representing particular</a:t>
            </a:r>
            <a:r>
              <a:rPr lang="en-US" dirty="0">
                <a:solidFill>
                  <a:srgbClr val="C00000"/>
                </a:solidFill>
              </a:rPr>
              <a:t> facts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Specific neurons </a:t>
            </a:r>
            <a:r>
              <a:rPr lang="en-US" dirty="0"/>
              <a:t>within a neural network that encode </a:t>
            </a:r>
            <a:r>
              <a:rPr lang="en-US" dirty="0">
                <a:solidFill>
                  <a:srgbClr val="C00000"/>
                </a:solidFill>
              </a:rPr>
              <a:t>distinct pieces of knowledge</a:t>
            </a:r>
          </a:p>
          <a:p>
            <a:r>
              <a:rPr lang="en-US" dirty="0"/>
              <a:t>Certain neurons in an LLM can show a high degree of </a:t>
            </a:r>
            <a:r>
              <a:rPr lang="en-US" dirty="0">
                <a:solidFill>
                  <a:srgbClr val="C00000"/>
                </a:solidFill>
              </a:rPr>
              <a:t>activation</a:t>
            </a:r>
            <a:r>
              <a:rPr lang="en-US" dirty="0"/>
              <a:t> when </a:t>
            </a:r>
            <a:r>
              <a:rPr lang="en-US" dirty="0">
                <a:solidFill>
                  <a:srgbClr val="C00000"/>
                </a:solidFill>
              </a:rPr>
              <a:t>queried</a:t>
            </a:r>
            <a:r>
              <a:rPr lang="en-US" dirty="0"/>
              <a:t> about specific facts, e.g., “Dublin is the capital of </a:t>
            </a:r>
            <a:r>
              <a:rPr lang="en-US" dirty="0" err="1"/>
              <a:t>Irland</a:t>
            </a:r>
            <a:r>
              <a:rPr lang="en-US" dirty="0"/>
              <a:t>."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A2E9F-C964-D172-BFDB-642C22EC75C8}"/>
              </a:ext>
            </a:extLst>
          </p:cNvPr>
          <p:cNvSpPr txBox="1"/>
          <p:nvPr/>
        </p:nvSpPr>
        <p:spPr>
          <a:xfrm>
            <a:off x="5371673" y="6550223"/>
            <a:ext cx="3207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https://arxiv.org/pdf/2104.08696</a:t>
            </a:r>
          </a:p>
        </p:txBody>
      </p:sp>
    </p:spTree>
    <p:extLst>
      <p:ext uri="{BB962C8B-B14F-4D97-AF65-F5344CB8AC3E}">
        <p14:creationId xmlns:p14="http://schemas.microsoft.com/office/powerpoint/2010/main" val="64050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353" y="597631"/>
            <a:ext cx="11355591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167" dirty="0"/>
              <a:t>Suppressing</a:t>
            </a:r>
            <a:r>
              <a:rPr spc="-60" dirty="0"/>
              <a:t> </a:t>
            </a:r>
            <a:r>
              <a:rPr spc="227" dirty="0"/>
              <a:t>or</a:t>
            </a:r>
            <a:r>
              <a:rPr spc="-60" dirty="0"/>
              <a:t> </a:t>
            </a:r>
            <a:r>
              <a:rPr spc="113" dirty="0"/>
              <a:t>Amplifying</a:t>
            </a:r>
            <a:r>
              <a:rPr spc="-60" dirty="0"/>
              <a:t> </a:t>
            </a:r>
            <a:r>
              <a:rPr spc="120" dirty="0"/>
              <a:t>Knowledge</a:t>
            </a:r>
            <a:r>
              <a:rPr spc="-53" dirty="0"/>
              <a:t> </a:t>
            </a:r>
            <a:r>
              <a:rPr spc="200" dirty="0"/>
              <a:t>Neurons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4733" y="1448234"/>
            <a:ext cx="10502533" cy="1507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By </a:t>
            </a:r>
            <a:r>
              <a:rPr lang="en-US" sz="2400" dirty="0">
                <a:solidFill>
                  <a:srgbClr val="C00000"/>
                </a:solidFill>
              </a:rPr>
              <a:t>activating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C00000"/>
                </a:solidFill>
              </a:rPr>
              <a:t>suppressing</a:t>
            </a:r>
            <a:r>
              <a:rPr lang="en-US" sz="2400" dirty="0"/>
              <a:t> knowledge neurons, can observe their impact on model behavior, validating their role in </a:t>
            </a:r>
            <a:r>
              <a:rPr lang="en-US" sz="2400" dirty="0">
                <a:solidFill>
                  <a:srgbClr val="C00000"/>
                </a:solidFill>
              </a:rPr>
              <a:t>storing specific knowledge</a:t>
            </a:r>
            <a:r>
              <a:rPr lang="en-US" sz="2400" dirty="0"/>
              <a:t>.</a:t>
            </a:r>
            <a:endParaRPr lang="en-US" sz="2400" dirty="0">
              <a:solidFill>
                <a:srgbClr val="C00000"/>
              </a:solidFill>
              <a:latin typeface="+mn-lt"/>
              <a:cs typeface="Cambria"/>
            </a:endParaRPr>
          </a:p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C00000"/>
                </a:solidFill>
                <a:latin typeface="+mn-lt"/>
                <a:cs typeface="Cambria"/>
              </a:rPr>
              <a:t>Suppressing</a:t>
            </a:r>
            <a:r>
              <a:rPr sz="2400" spc="13" dirty="0">
                <a:latin typeface="+mn-lt"/>
                <a:cs typeface="Cambria"/>
              </a:rPr>
              <a:t> </a:t>
            </a:r>
            <a:r>
              <a:rPr sz="2400" spc="133" dirty="0">
                <a:latin typeface="+mn-lt"/>
                <a:cs typeface="Times New Roman"/>
              </a:rPr>
              <a:t>the</a:t>
            </a:r>
            <a:r>
              <a:rPr sz="2400" spc="-20" dirty="0">
                <a:latin typeface="+mn-lt"/>
                <a:cs typeface="Times New Roman"/>
              </a:rPr>
              <a:t> </a:t>
            </a:r>
            <a:r>
              <a:rPr lang="en-US" sz="2400" spc="-20" dirty="0">
                <a:latin typeface="+mn-lt"/>
                <a:cs typeface="Times New Roman"/>
              </a:rPr>
              <a:t>Knowledge </a:t>
            </a:r>
            <a:r>
              <a:rPr sz="2400" spc="140" dirty="0">
                <a:latin typeface="+mn-lt"/>
                <a:cs typeface="Times New Roman"/>
              </a:rPr>
              <a:t>neurons</a:t>
            </a:r>
            <a:r>
              <a:rPr sz="2400" spc="-27" dirty="0">
                <a:latin typeface="+mn-lt"/>
                <a:cs typeface="Times New Roman"/>
              </a:rPr>
              <a:t> </a:t>
            </a:r>
            <a:r>
              <a:rPr sz="2400" spc="7" dirty="0">
                <a:solidFill>
                  <a:srgbClr val="C00000"/>
                </a:solidFill>
                <a:latin typeface="+mn-lt"/>
                <a:cs typeface="Cambria"/>
              </a:rPr>
              <a:t>hurt</a:t>
            </a:r>
            <a:r>
              <a:rPr sz="2400" spc="33" dirty="0">
                <a:solidFill>
                  <a:srgbClr val="C00000"/>
                </a:solidFill>
                <a:latin typeface="+mn-lt"/>
                <a:cs typeface="Cambria"/>
              </a:rPr>
              <a:t> </a:t>
            </a:r>
            <a:r>
              <a:rPr sz="2400" spc="127" dirty="0">
                <a:solidFill>
                  <a:srgbClr val="C00000"/>
                </a:solidFill>
                <a:latin typeface="+mn-lt"/>
                <a:cs typeface="Times New Roman"/>
              </a:rPr>
              <a:t>performance</a:t>
            </a:r>
            <a:r>
              <a:rPr sz="2400" spc="-27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40" dirty="0">
                <a:latin typeface="+mn-lt"/>
                <a:cs typeface="Times New Roman"/>
              </a:rPr>
              <a:t>and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20" dirty="0">
                <a:solidFill>
                  <a:srgbClr val="C00000"/>
                </a:solidFill>
                <a:latin typeface="+mn-lt"/>
                <a:cs typeface="Cambria"/>
              </a:rPr>
              <a:t>amplifying</a:t>
            </a:r>
            <a:r>
              <a:rPr sz="2400" spc="27" dirty="0">
                <a:latin typeface="+mn-lt"/>
                <a:cs typeface="Cambria"/>
              </a:rPr>
              <a:t> </a:t>
            </a:r>
            <a:r>
              <a:rPr lang="en-US" sz="2400" spc="27" dirty="0">
                <a:latin typeface="+mn-lt"/>
                <a:cs typeface="Cambria"/>
              </a:rPr>
              <a:t>Knowledge </a:t>
            </a:r>
            <a:r>
              <a:rPr sz="2400" spc="140" dirty="0">
                <a:latin typeface="+mn-lt"/>
                <a:cs typeface="Times New Roman"/>
              </a:rPr>
              <a:t>neurons</a:t>
            </a:r>
            <a:r>
              <a:rPr sz="2400" spc="-27" dirty="0">
                <a:latin typeface="+mn-lt"/>
                <a:cs typeface="Times New Roman"/>
              </a:rPr>
              <a:t> </a:t>
            </a:r>
            <a:r>
              <a:rPr sz="2400" dirty="0">
                <a:solidFill>
                  <a:srgbClr val="C00000"/>
                </a:solidFill>
                <a:latin typeface="+mn-lt"/>
                <a:cs typeface="Cambria"/>
              </a:rPr>
              <a:t>increase</a:t>
            </a:r>
            <a:r>
              <a:rPr lang="en-US" sz="2400" dirty="0">
                <a:latin typeface="+mn-lt"/>
                <a:cs typeface="Cambria"/>
              </a:rPr>
              <a:t> </a:t>
            </a:r>
            <a:r>
              <a:rPr sz="2400" spc="127" dirty="0">
                <a:solidFill>
                  <a:srgbClr val="C00000"/>
                </a:solidFill>
                <a:latin typeface="+mn-lt"/>
                <a:cs typeface="Times New Roman"/>
              </a:rPr>
              <a:t>performance</a:t>
            </a:r>
            <a:r>
              <a:rPr sz="2400" spc="-40" dirty="0">
                <a:latin typeface="+mn-lt"/>
                <a:cs typeface="Times New Roman"/>
              </a:rPr>
              <a:t> </a:t>
            </a:r>
            <a:r>
              <a:rPr sz="2400" spc="67" dirty="0">
                <a:latin typeface="+mn-lt"/>
                <a:cs typeface="Times New Roman"/>
              </a:rPr>
              <a:t>by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40" dirty="0">
                <a:latin typeface="+mn-lt"/>
                <a:cs typeface="Times New Roman"/>
              </a:rPr>
              <a:t>up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87" dirty="0">
                <a:latin typeface="+mn-lt"/>
                <a:cs typeface="Times New Roman"/>
              </a:rPr>
              <a:t>to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3" dirty="0">
                <a:latin typeface="+mn-lt"/>
                <a:cs typeface="Times New Roman"/>
              </a:rPr>
              <a:t>30%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140" dirty="0">
                <a:latin typeface="+mn-lt"/>
                <a:cs typeface="Times New Roman"/>
              </a:rPr>
              <a:t>on</a:t>
            </a:r>
            <a:r>
              <a:rPr sz="2400" spc="-33" dirty="0">
                <a:latin typeface="+mn-lt"/>
                <a:cs typeface="Times New Roman"/>
              </a:rPr>
              <a:t> </a:t>
            </a:r>
            <a:r>
              <a:rPr sz="2400" spc="73" dirty="0">
                <a:latin typeface="+mn-lt"/>
                <a:cs typeface="Times New Roman" panose="02020603050405020304" pitchFamily="18" charset="0"/>
              </a:rPr>
              <a:t>average</a:t>
            </a:r>
            <a:r>
              <a:rPr sz="2400" spc="73" dirty="0">
                <a:latin typeface="+mn-lt"/>
                <a:cs typeface="Times New Roman"/>
              </a:rPr>
              <a:t>.</a:t>
            </a:r>
            <a:endParaRPr sz="2400" dirty="0">
              <a:latin typeface="+mn-lt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2FC7F-5E12-8003-681A-13A69B0B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57" y="3043654"/>
            <a:ext cx="5611530" cy="36050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08E5-D830-B4A9-04B6-FD16AF5C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20" dirty="0"/>
              <a:t>Mapping Knowledge to</a:t>
            </a:r>
            <a:r>
              <a:rPr lang="en-US" spc="-107" dirty="0"/>
              <a:t> </a:t>
            </a:r>
            <a:r>
              <a:rPr lang="en-US" spc="200" dirty="0"/>
              <a:t>Neurons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A03E-1A67-7965-69BF-1E1F4D3E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identified </a:t>
            </a:r>
            <a:r>
              <a:rPr lang="en-US" dirty="0">
                <a:solidFill>
                  <a:srgbClr val="C00000"/>
                </a:solidFill>
              </a:rPr>
              <a:t>individual neurons </a:t>
            </a:r>
            <a:r>
              <a:rPr lang="en-US" dirty="0"/>
              <a:t>that consistently activate when the model processes </a:t>
            </a:r>
            <a:r>
              <a:rPr lang="en-US" dirty="0">
                <a:solidFill>
                  <a:srgbClr val="C00000"/>
                </a:solidFill>
              </a:rPr>
              <a:t>specific information</a:t>
            </a:r>
            <a:r>
              <a:rPr lang="en-US" dirty="0"/>
              <a:t>. 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C00000"/>
                </a:solidFill>
              </a:rPr>
              <a:t>manipulating</a:t>
            </a:r>
            <a:r>
              <a:rPr lang="en-US" dirty="0"/>
              <a:t> these neurons, it's possible to </a:t>
            </a:r>
            <a:r>
              <a:rPr lang="en-US" dirty="0">
                <a:solidFill>
                  <a:srgbClr val="C00000"/>
                </a:solidFill>
              </a:rPr>
              <a:t>edit</a:t>
            </a:r>
            <a:r>
              <a:rPr lang="en-US" dirty="0"/>
              <a:t> the model's knowledge about certain topics </a:t>
            </a:r>
            <a:r>
              <a:rPr lang="en-US" dirty="0">
                <a:solidFill>
                  <a:srgbClr val="C00000"/>
                </a:solidFill>
              </a:rPr>
              <a:t>without retraining </a:t>
            </a:r>
            <a:r>
              <a:rPr lang="en-US" dirty="0"/>
              <a:t>the entire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E5C2A-B80F-50EC-7021-4D366679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38" y="4001294"/>
            <a:ext cx="6889529" cy="27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86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227A6-8987-549A-2B3B-E0FF7733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121" y="4611317"/>
            <a:ext cx="2482050" cy="224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85230-1633-5416-D69C-4AB14F1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Facts using </a:t>
            </a:r>
            <a:r>
              <a:rPr lang="en-US" spc="120" dirty="0"/>
              <a:t>Knowledge</a:t>
            </a:r>
            <a:r>
              <a:rPr lang="en-US" spc="-53" dirty="0"/>
              <a:t> </a:t>
            </a:r>
            <a:r>
              <a:rPr lang="en-US" spc="200" dirty="0"/>
              <a:t>Neurons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F101-101E-3E8E-B3B8-652ED0EDA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75032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Update</a:t>
            </a:r>
            <a:r>
              <a:rPr lang="en-US" dirty="0"/>
              <a:t> neuron values by </a:t>
            </a:r>
            <a:r>
              <a:rPr lang="en-US" dirty="0">
                <a:solidFill>
                  <a:srgbClr val="C00000"/>
                </a:solidFill>
              </a:rPr>
              <a:t>subtracting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embedding </a:t>
            </a:r>
            <a:r>
              <a:rPr lang="en-US" dirty="0"/>
              <a:t>of the previous answer and </a:t>
            </a:r>
            <a:r>
              <a:rPr lang="en-US" dirty="0">
                <a:solidFill>
                  <a:srgbClr val="C00000"/>
                </a:solidFill>
              </a:rPr>
              <a:t>adding</a:t>
            </a:r>
            <a:r>
              <a:rPr lang="en-US" dirty="0"/>
              <a:t> the embedding of updated answer</a:t>
            </a:r>
          </a:p>
          <a:p>
            <a:r>
              <a:rPr lang="en-US" dirty="0"/>
              <a:t>Manipulation of knowledge neurons had a </a:t>
            </a:r>
            <a:r>
              <a:rPr lang="en-US" dirty="0">
                <a:solidFill>
                  <a:srgbClr val="C00000"/>
                </a:solidFill>
              </a:rPr>
              <a:t>significant impact</a:t>
            </a:r>
            <a:r>
              <a:rPr lang="en-US" dirty="0"/>
              <a:t>, while </a:t>
            </a:r>
            <a:r>
              <a:rPr lang="en-US" dirty="0">
                <a:solidFill>
                  <a:srgbClr val="C00000"/>
                </a:solidFill>
              </a:rPr>
              <a:t>random</a:t>
            </a:r>
            <a:r>
              <a:rPr lang="en-US" dirty="0"/>
              <a:t> neurons are insufficient. </a:t>
            </a:r>
          </a:p>
          <a:p>
            <a:r>
              <a:rPr lang="en-US" dirty="0"/>
              <a:t>Manipulation has </a:t>
            </a:r>
            <a:r>
              <a:rPr lang="en-US" dirty="0">
                <a:solidFill>
                  <a:srgbClr val="C00000"/>
                </a:solidFill>
              </a:rPr>
              <a:t>little negative impact </a:t>
            </a:r>
            <a:r>
              <a:rPr lang="en-US" dirty="0"/>
              <a:t>on other knowledge predictions. </a:t>
            </a:r>
          </a:p>
          <a:p>
            <a:r>
              <a:rPr lang="en-US" dirty="0"/>
              <a:t>Updating facts using this approach is </a:t>
            </a:r>
            <a:r>
              <a:rPr lang="en-US" dirty="0">
                <a:solidFill>
                  <a:srgbClr val="C00000"/>
                </a:solidFill>
              </a:rPr>
              <a:t>less expensive </a:t>
            </a:r>
            <a:r>
              <a:rPr lang="en-US" dirty="0"/>
              <a:t>than fine-tuning 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BF30809-5186-601C-B199-A1D963E72D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819" y="5033243"/>
            <a:ext cx="6017749" cy="13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7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951B-2755-44B8-0240-7A2FA05A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C9BF-572C-9A14-9FDE-72F44837E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Modifying knowledge neurons is still a </a:t>
            </a:r>
            <a:r>
              <a:rPr lang="en-US" dirty="0">
                <a:solidFill>
                  <a:srgbClr val="C00000"/>
                </a:solidFill>
              </a:rPr>
              <a:t>topic of research </a:t>
            </a:r>
            <a:r>
              <a:rPr lang="en-US" dirty="0"/>
              <a:t>and has not yet seen widespread deployments</a:t>
            </a:r>
          </a:p>
          <a:p>
            <a:r>
              <a:rPr lang="en-US" dirty="0">
                <a:solidFill>
                  <a:srgbClr val="C00000"/>
                </a:solidFill>
              </a:rPr>
              <a:t>Adding new knowledge </a:t>
            </a:r>
            <a:r>
              <a:rPr lang="en-US" dirty="0"/>
              <a:t>(instead of updating) is challenging and sometimes needs </a:t>
            </a:r>
            <a:r>
              <a:rPr lang="en-US" dirty="0">
                <a:solidFill>
                  <a:srgbClr val="C00000"/>
                </a:solidFill>
              </a:rPr>
              <a:t>scaling</a:t>
            </a:r>
            <a:r>
              <a:rPr lang="en-US" dirty="0"/>
              <a:t> the model</a:t>
            </a:r>
          </a:p>
          <a:p>
            <a:r>
              <a:rPr lang="en-US" dirty="0"/>
              <a:t>It is not helpful when </a:t>
            </a:r>
            <a:r>
              <a:rPr lang="en-US" dirty="0">
                <a:solidFill>
                  <a:srgbClr val="C00000"/>
                </a:solidFill>
              </a:rPr>
              <a:t>real-time</a:t>
            </a:r>
            <a:r>
              <a:rPr lang="en-US" dirty="0"/>
              <a:t> information is needed:</a:t>
            </a:r>
          </a:p>
          <a:p>
            <a:pPr marL="0" indent="0">
              <a:buNone/>
            </a:pPr>
            <a:r>
              <a:rPr lang="en-US" sz="2400" dirty="0"/>
              <a:t>e.g., "What's the current weather in New York?“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Retrieve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real-time </a:t>
            </a:r>
            <a:r>
              <a:rPr lang="en-US" dirty="0"/>
              <a:t>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8CE4C-6402-744D-792D-3A4F5DBD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45" y="4130211"/>
            <a:ext cx="5014256" cy="26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2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1CDF-C800-B6FA-3AE0-A1E576F3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34" y="554201"/>
            <a:ext cx="10209953" cy="1025921"/>
          </a:xfrm>
        </p:spPr>
        <p:txBody>
          <a:bodyPr/>
          <a:lstStyle/>
          <a:p>
            <a:r>
              <a:rPr lang="en-US" dirty="0"/>
              <a:t>Retrieve Real-time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C2E65-A631-1BEE-8965-0258A9827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017" y="1687157"/>
            <a:ext cx="6765324" cy="5093787"/>
          </a:xfrm>
        </p:spPr>
        <p:txBody>
          <a:bodyPr/>
          <a:lstStyle/>
          <a:p>
            <a:r>
              <a:rPr lang="en-US" sz="2400" b="1" dirty="0"/>
              <a:t>API Integration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LLMs use </a:t>
            </a:r>
            <a:r>
              <a:rPr lang="en-US" sz="2400" dirty="0">
                <a:solidFill>
                  <a:srgbClr val="C00000"/>
                </a:solidFill>
              </a:rPr>
              <a:t>external APIs </a:t>
            </a:r>
            <a:r>
              <a:rPr lang="en-US" sz="2400" dirty="0"/>
              <a:t>(e.g., APIs of search engines) to search and fetch real-time data from the </a:t>
            </a:r>
            <a:r>
              <a:rPr lang="en-US" sz="2400" dirty="0">
                <a:solidFill>
                  <a:srgbClr val="C00000"/>
                </a:solidFill>
              </a:rPr>
              <a:t>internet</a:t>
            </a:r>
            <a:r>
              <a:rPr lang="en-US" sz="2400" dirty="0"/>
              <a:t>. </a:t>
            </a:r>
          </a:p>
          <a:p>
            <a:endParaRPr lang="en-US" sz="2400" b="1" dirty="0"/>
          </a:p>
          <a:p>
            <a:r>
              <a:rPr lang="en-US" sz="2400" b="1" dirty="0"/>
              <a:t>Proxy Systems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A proxy system serves as a </a:t>
            </a:r>
            <a:r>
              <a:rPr lang="en-US" sz="2400" dirty="0">
                <a:solidFill>
                  <a:srgbClr val="C00000"/>
                </a:solidFill>
              </a:rPr>
              <a:t>middle layer </a:t>
            </a:r>
            <a:r>
              <a:rPr lang="en-US" sz="2400" dirty="0"/>
              <a:t>that processes requests from the LLM and retrieves or computes data from external sources. </a:t>
            </a:r>
          </a:p>
          <a:p>
            <a:pPr marL="380990" indent="-380990"/>
            <a:endParaRPr lang="en-US" sz="2400" dirty="0"/>
          </a:p>
          <a:p>
            <a:pPr algn="l" rtl="0"/>
            <a:r>
              <a:rPr lang="en-US" altLang="en-US" sz="2400" b="1" dirty="0"/>
              <a:t>Retrieval-based Language Models</a:t>
            </a:r>
            <a:r>
              <a:rPr lang="en-US" altLang="en-US" sz="2400" dirty="0"/>
              <a:t>: </a:t>
            </a:r>
          </a:p>
          <a:p>
            <a:pPr marL="0" indent="0" algn="l" rtl="0">
              <a:buNone/>
            </a:pPr>
            <a:r>
              <a:rPr lang="en-US" altLang="en-US" sz="2400" dirty="0"/>
              <a:t>Fetch relevant information from a large, often real-time, </a:t>
            </a:r>
            <a:r>
              <a:rPr lang="en-US" altLang="en-US" sz="2400" dirty="0">
                <a:solidFill>
                  <a:srgbClr val="C00000"/>
                </a:solidFill>
              </a:rPr>
              <a:t>database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updated from internet</a:t>
            </a:r>
            <a:r>
              <a:rPr lang="en-US" alt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DD22B-706F-BA70-45FB-55F9B768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456" y="1217488"/>
            <a:ext cx="3639253" cy="55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8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537DC8-BC40-8B5F-B3A0-B4D1EBA4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73" y="4621437"/>
            <a:ext cx="4664927" cy="1623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65509-D7D7-D228-3959-BAE01177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2"/>
            <a:ext cx="10515600" cy="1325563"/>
          </a:xfrm>
        </p:spPr>
        <p:txBody>
          <a:bodyPr/>
          <a:lstStyle/>
          <a:p>
            <a:r>
              <a:rPr lang="en-US" dirty="0"/>
              <a:t>Proxy Systems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B365-0575-3955-2587-B04220B7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08" y="1253331"/>
            <a:ext cx="10966807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LLM sends a </a:t>
            </a:r>
            <a:r>
              <a:rPr lang="en-US" sz="2400" dirty="0">
                <a:solidFill>
                  <a:srgbClr val="C00000"/>
                </a:solidFill>
              </a:rPr>
              <a:t>query</a:t>
            </a:r>
            <a:r>
              <a:rPr lang="en-US" sz="2400" dirty="0"/>
              <a:t> to the proxy system based on the user's prompt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proxy system </a:t>
            </a:r>
            <a:r>
              <a:rPr lang="en-US" sz="2400" dirty="0">
                <a:solidFill>
                  <a:srgbClr val="C00000"/>
                </a:solidFill>
              </a:rPr>
              <a:t>routes</a:t>
            </a:r>
            <a:r>
              <a:rPr lang="en-US" sz="2400" dirty="0"/>
              <a:t> query to the appropriate external source, such as an API, search engine,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Proxy systems can pull data from </a:t>
            </a:r>
            <a:r>
              <a:rPr lang="en-US" sz="2400" dirty="0">
                <a:solidFill>
                  <a:srgbClr val="C00000"/>
                </a:solidFill>
              </a:rPr>
              <a:t>multiple sources</a:t>
            </a:r>
            <a:r>
              <a:rPr lang="en-US" sz="2400" dirty="0"/>
              <a:t>, aggregate it, and process it before returning it to the LLM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Poxy system </a:t>
            </a:r>
            <a:r>
              <a:rPr lang="en-US" sz="2400" dirty="0">
                <a:solidFill>
                  <a:srgbClr val="C00000"/>
                </a:solidFill>
              </a:rPr>
              <a:t>preprocesses</a:t>
            </a:r>
            <a:r>
              <a:rPr lang="en-US" sz="2400" dirty="0"/>
              <a:t> retrieved data into a format suitable for the LLM (e.g., convert JSON result of API to text 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LLM receives information and </a:t>
            </a:r>
            <a:r>
              <a:rPr lang="en-US" sz="2400" dirty="0">
                <a:solidFill>
                  <a:srgbClr val="C00000"/>
                </a:solidFill>
              </a:rPr>
              <a:t>generate</a:t>
            </a:r>
            <a:r>
              <a:rPr lang="en-US" sz="2400" dirty="0"/>
              <a:t> response based on </a:t>
            </a:r>
            <a:r>
              <a:rPr lang="en-US" sz="2400" dirty="0">
                <a:solidFill>
                  <a:srgbClr val="C00000"/>
                </a:solidFill>
              </a:rPr>
              <a:t>internal</a:t>
            </a:r>
            <a:r>
              <a:rPr lang="en-US" sz="2400" dirty="0"/>
              <a:t> knowledge and </a:t>
            </a:r>
            <a:r>
              <a:rPr lang="en-US" sz="2400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information 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2000" b="1" dirty="0"/>
              <a:t>Example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C00000"/>
                </a:solidFill>
              </a:rPr>
              <a:t>AWS API Gateway </a:t>
            </a:r>
            <a:r>
              <a:rPr lang="en-US" sz="2000" dirty="0"/>
              <a:t>can serve as a proxy for LLMs</a:t>
            </a:r>
          </a:p>
          <a:p>
            <a:pPr marL="0" indent="0">
              <a:buNone/>
            </a:pPr>
            <a:r>
              <a:rPr lang="en-US" sz="2000" dirty="0"/>
              <a:t>                  OpenAI provides </a:t>
            </a:r>
            <a:r>
              <a:rPr lang="en-US" sz="2000" dirty="0">
                <a:solidFill>
                  <a:srgbClr val="C00000"/>
                </a:solidFill>
              </a:rPr>
              <a:t>plug-ins for GPT </a:t>
            </a:r>
            <a:r>
              <a:rPr lang="en-US" sz="2000" dirty="0"/>
              <a:t>that act as proxies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B0AEB-42AC-5F1B-0060-4E270C34D33F}"/>
              </a:ext>
            </a:extLst>
          </p:cNvPr>
          <p:cNvSpPr txBox="1"/>
          <p:nvPr/>
        </p:nvSpPr>
        <p:spPr>
          <a:xfrm>
            <a:off x="1033408" y="6070978"/>
            <a:ext cx="7940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Problem</a:t>
            </a:r>
            <a:r>
              <a:rPr lang="en-US" sz="2000" dirty="0"/>
              <a:t>: Proxy systems cannot interpret </a:t>
            </a:r>
            <a:r>
              <a:rPr lang="en-US" sz="2000" dirty="0">
                <a:solidFill>
                  <a:srgbClr val="C00000"/>
                </a:solidFill>
              </a:rPr>
              <a:t>semantic</a:t>
            </a:r>
            <a:r>
              <a:rPr lang="en-US" sz="2000" dirty="0"/>
              <a:t> context of an LLM query and might return </a:t>
            </a:r>
            <a:r>
              <a:rPr lang="en-US" sz="2000" dirty="0">
                <a:solidFill>
                  <a:srgbClr val="C00000"/>
                </a:solidFill>
              </a:rPr>
              <a:t>irrelevant</a:t>
            </a:r>
            <a:r>
              <a:rPr lang="en-US" sz="2000" dirty="0"/>
              <a:t> responses (e.g., Query on ”value of Apple”)</a:t>
            </a:r>
          </a:p>
        </p:txBody>
      </p:sp>
    </p:spTree>
    <p:extLst>
      <p:ext uri="{BB962C8B-B14F-4D97-AF65-F5344CB8AC3E}">
        <p14:creationId xmlns:p14="http://schemas.microsoft.com/office/powerpoint/2010/main" val="121932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E345C5-B322-AE3A-1F0C-F60ECAD7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06" y="3723195"/>
            <a:ext cx="10182225" cy="29051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65" y="597901"/>
            <a:ext cx="8653581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60"/>
              </a:spcBef>
            </a:pPr>
            <a:r>
              <a:rPr dirty="0"/>
              <a:t>Retrieval-based</a:t>
            </a:r>
            <a:r>
              <a:rPr spc="-13" dirty="0"/>
              <a:t> </a:t>
            </a:r>
            <a:r>
              <a:rPr spc="7" dirty="0"/>
              <a:t>Language</a:t>
            </a:r>
            <a:r>
              <a:rPr spc="-7" dirty="0"/>
              <a:t> </a:t>
            </a:r>
            <a:r>
              <a:rPr spc="7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744" y="1404381"/>
            <a:ext cx="10880512" cy="2145908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6086">
              <a:spcBef>
                <a:spcPts val="560"/>
              </a:spcBef>
              <a:tabLst>
                <a:tab pos="505447" algn="l"/>
                <a:tab pos="506294" algn="l"/>
              </a:tabLst>
            </a:pPr>
            <a:r>
              <a:rPr lang="en-US" sz="2600" spc="-7" dirty="0">
                <a:latin typeface="+mn-lt"/>
                <a:cs typeface="Georgia"/>
              </a:rPr>
              <a:t>Language models designed to use</a:t>
            </a:r>
            <a:r>
              <a:rPr lang="en-US" sz="2600" spc="-13" dirty="0">
                <a:latin typeface="+mn-lt"/>
                <a:cs typeface="Georgia"/>
              </a:rPr>
              <a:t> </a:t>
            </a:r>
            <a:r>
              <a:rPr lang="en-US" sz="2600" spc="-7" dirty="0">
                <a:solidFill>
                  <a:srgbClr val="C00000"/>
                </a:solidFill>
                <a:latin typeface="+mn-lt"/>
                <a:cs typeface="Georgia"/>
              </a:rPr>
              <a:t>retrieved </a:t>
            </a:r>
            <a:r>
              <a:rPr lang="en-US" sz="2600" spc="-587" dirty="0">
                <a:solidFill>
                  <a:srgbClr val="C00000"/>
                </a:solidFill>
                <a:latin typeface="+mn-lt"/>
                <a:cs typeface="Georgia"/>
              </a:rPr>
              <a:t> </a:t>
            </a:r>
            <a:r>
              <a:rPr lang="en-US" sz="2600" spc="-7" dirty="0">
                <a:solidFill>
                  <a:srgbClr val="C00000"/>
                </a:solidFill>
                <a:latin typeface="+mn-lt"/>
                <a:cs typeface="Georgia"/>
              </a:rPr>
              <a:t>external data</a:t>
            </a:r>
            <a:r>
              <a:rPr lang="en-US" sz="2600" spc="-27" dirty="0">
                <a:latin typeface="+mn-lt"/>
                <a:cs typeface="Georgia"/>
              </a:rPr>
              <a:t> </a:t>
            </a:r>
            <a:r>
              <a:rPr lang="en-US" sz="2600" spc="-7" dirty="0">
                <a:latin typeface="+mn-lt"/>
                <a:cs typeface="Georgia"/>
              </a:rPr>
              <a:t>for crafting response:</a:t>
            </a:r>
            <a:endParaRPr lang="en-US" sz="2600" dirty="0">
              <a:latin typeface="+mn-lt"/>
              <a:cs typeface="Georgia"/>
            </a:endParaRPr>
          </a:p>
          <a:p>
            <a:pPr marL="688975" marR="6773" indent="-174625">
              <a:lnSpc>
                <a:spcPct val="114999"/>
              </a:lnSpc>
              <a:buFont typeface="Arial MT"/>
              <a:buChar char="●"/>
              <a:tabLst>
                <a:tab pos="574675" algn="l"/>
                <a:tab pos="627063" algn="l"/>
              </a:tabLst>
            </a:pPr>
            <a:r>
              <a:rPr lang="en-US" sz="2400" b="1" spc="-7" dirty="0">
                <a:latin typeface="+mn-lt"/>
                <a:cs typeface="Georgia"/>
              </a:rPr>
              <a:t>Knowledge Source</a:t>
            </a:r>
            <a:r>
              <a:rPr lang="en-US" sz="2400" spc="-7" dirty="0">
                <a:latin typeface="+mn-lt"/>
                <a:cs typeface="Georgia"/>
              </a:rPr>
              <a:t>: The </a:t>
            </a:r>
            <a:r>
              <a:rPr lang="en-US" sz="2400" spc="-7" dirty="0">
                <a:solidFill>
                  <a:srgbClr val="C00000"/>
                </a:solidFill>
                <a:latin typeface="+mn-lt"/>
                <a:cs typeface="Georgia"/>
              </a:rPr>
              <a:t>repository</a:t>
            </a:r>
            <a:r>
              <a:rPr lang="en-US" sz="2400" spc="-7" dirty="0">
                <a:latin typeface="+mn-lt"/>
                <a:cs typeface="Georgia"/>
              </a:rPr>
              <a:t> where information is stored</a:t>
            </a:r>
          </a:p>
          <a:p>
            <a:pPr marL="688975" marR="6773" indent="-174625">
              <a:lnSpc>
                <a:spcPct val="114999"/>
              </a:lnSpc>
              <a:buFont typeface="Arial MT"/>
              <a:buChar char="●"/>
              <a:tabLst>
                <a:tab pos="574675" algn="l"/>
                <a:tab pos="627063" algn="l"/>
              </a:tabLst>
            </a:pPr>
            <a:r>
              <a:rPr lang="en-US" sz="2400" b="1" spc="-7" dirty="0">
                <a:latin typeface="+mn-lt"/>
                <a:cs typeface="Georgia"/>
              </a:rPr>
              <a:t>Retriever</a:t>
            </a:r>
            <a:r>
              <a:rPr lang="en-US" sz="2400" spc="-7" dirty="0">
                <a:latin typeface="+mn-lt"/>
                <a:cs typeface="Georgia"/>
              </a:rPr>
              <a:t>: </a:t>
            </a:r>
            <a:r>
              <a:rPr lang="en-US" sz="2400" spc="-7" dirty="0">
                <a:solidFill>
                  <a:srgbClr val="C00000"/>
                </a:solidFill>
                <a:latin typeface="+mn-lt"/>
                <a:cs typeface="Georgia"/>
              </a:rPr>
              <a:t>Fetches</a:t>
            </a:r>
            <a:r>
              <a:rPr lang="en-US" sz="2400" spc="-7" dirty="0">
                <a:latin typeface="+mn-lt"/>
                <a:cs typeface="Georgia"/>
              </a:rPr>
              <a:t> relevant data points from knowledge source.</a:t>
            </a:r>
          </a:p>
          <a:p>
            <a:pPr marL="688975" marR="6773" indent="-174625">
              <a:lnSpc>
                <a:spcPct val="114999"/>
              </a:lnSpc>
              <a:buFont typeface="Arial MT"/>
              <a:buChar char="●"/>
              <a:tabLst>
                <a:tab pos="574675" algn="l"/>
                <a:tab pos="627063" algn="l"/>
              </a:tabLst>
            </a:pPr>
            <a:r>
              <a:rPr lang="en-US" sz="2400" b="1" spc="-7" dirty="0">
                <a:latin typeface="+mn-lt"/>
                <a:cs typeface="Georgia"/>
              </a:rPr>
              <a:t>Reader (Language Model)</a:t>
            </a:r>
            <a:r>
              <a:rPr lang="en-US" sz="2400" spc="-7" dirty="0">
                <a:latin typeface="+mn-lt"/>
                <a:cs typeface="Georgia"/>
              </a:rPr>
              <a:t>: </a:t>
            </a:r>
            <a:r>
              <a:rPr lang="en-US" sz="2400" spc="-7" dirty="0">
                <a:solidFill>
                  <a:srgbClr val="C00000"/>
                </a:solidFill>
                <a:latin typeface="+mn-lt"/>
                <a:cs typeface="Georgia"/>
              </a:rPr>
              <a:t>Processes</a:t>
            </a:r>
            <a:r>
              <a:rPr lang="en-US" sz="2400" spc="-7" dirty="0">
                <a:latin typeface="+mn-lt"/>
                <a:cs typeface="Georgia"/>
              </a:rPr>
              <a:t> the retrieved data and produce a coherent response based on the user’s query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60246" y="6501537"/>
            <a:ext cx="987285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200" spc="-7" dirty="0">
                <a:latin typeface="Georgia"/>
                <a:cs typeface="Georgia"/>
              </a:rPr>
              <a:t>Stanford</a:t>
            </a:r>
            <a:endParaRPr sz="1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D76206A-46BA-38E4-4301-9DD7D6F19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34528"/>
              </p:ext>
            </p:extLst>
          </p:nvPr>
        </p:nvGraphicFramePr>
        <p:xfrm>
          <a:off x="7653797" y="3254878"/>
          <a:ext cx="4140748" cy="149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387772" imgH="3024086" progId="Paint.Picture">
                  <p:embed/>
                </p:oleObj>
              </mc:Choice>
              <mc:Fallback>
                <p:oleObj name="Bitmap Image" r:id="rId3" imgW="8387772" imgH="3024086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3797" y="3254878"/>
                        <a:ext cx="4140748" cy="1492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98345A-57ED-CBDC-89D0-885CF3CC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as Model vs LLM as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1467-7C84-CC03-42E7-BDC3F9D2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726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AI as a Model: </a:t>
            </a:r>
          </a:p>
          <a:p>
            <a:r>
              <a:rPr lang="en-US" dirty="0"/>
              <a:t>Learns </a:t>
            </a:r>
            <a:r>
              <a:rPr lang="en-US" dirty="0">
                <a:solidFill>
                  <a:srgbClr val="C00000"/>
                </a:solidFill>
              </a:rPr>
              <a:t>patterns</a:t>
            </a:r>
            <a:r>
              <a:rPr lang="en-US" dirty="0"/>
              <a:t> in data to perform tasks like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, regression, etc.</a:t>
            </a:r>
          </a:p>
          <a:p>
            <a:r>
              <a:rPr lang="en-US" dirty="0"/>
              <a:t>Data / factual information are sorted in </a:t>
            </a:r>
            <a:r>
              <a:rPr lang="en-US" dirty="0">
                <a:solidFill>
                  <a:srgbClr val="C00000"/>
                </a:solidFill>
              </a:rPr>
              <a:t>data sources </a:t>
            </a:r>
            <a:r>
              <a:rPr lang="en-US" dirty="0"/>
              <a:t>(e.g., traditional database) and are </a:t>
            </a:r>
            <a:r>
              <a:rPr lang="en-US" dirty="0">
                <a:solidFill>
                  <a:srgbClr val="C00000"/>
                </a:solidFill>
              </a:rPr>
              <a:t>processed</a:t>
            </a:r>
            <a:r>
              <a:rPr lang="en-US" dirty="0"/>
              <a:t> by the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AI as a Knowledge Base:</a:t>
            </a:r>
          </a:p>
          <a:p>
            <a:r>
              <a:rPr lang="en-US" dirty="0"/>
              <a:t>LLMs can also approximate a </a:t>
            </a:r>
            <a:r>
              <a:rPr lang="en-US" dirty="0">
                <a:solidFill>
                  <a:srgbClr val="C00000"/>
                </a:solidFill>
              </a:rPr>
              <a:t>knowledge base</a:t>
            </a:r>
            <a:r>
              <a:rPr lang="en-US" dirty="0"/>
              <a:t>, particularly when it is </a:t>
            </a: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on </a:t>
            </a:r>
            <a:r>
              <a:rPr lang="en-US" dirty="0">
                <a:solidFill>
                  <a:srgbClr val="C00000"/>
                </a:solidFill>
              </a:rPr>
              <a:t>extensive</a:t>
            </a:r>
            <a:r>
              <a:rPr lang="en-US" dirty="0"/>
              <a:t>, factual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41396-48A0-B39C-D75B-AA0DAE8B5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19" y="5291205"/>
            <a:ext cx="163852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280C9C-9917-9508-7517-43614C93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20" y="5002504"/>
            <a:ext cx="4807579" cy="181246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997" y="535262"/>
            <a:ext cx="10005888" cy="617947"/>
          </a:xfrm>
          <a:prstGeom prst="rect">
            <a:avLst/>
          </a:prstGeom>
        </p:spPr>
        <p:txBody>
          <a:bodyPr vert="horz" wrap="square" lIns="0" tIns="84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466">
              <a:spcBef>
                <a:spcPts val="67"/>
              </a:spcBef>
            </a:pPr>
            <a:r>
              <a:rPr spc="111" dirty="0"/>
              <a:t>Retrieval-</a:t>
            </a:r>
            <a:r>
              <a:rPr spc="140" dirty="0"/>
              <a:t>Augmented</a:t>
            </a:r>
            <a:r>
              <a:rPr spc="211" dirty="0"/>
              <a:t> </a:t>
            </a:r>
            <a:r>
              <a:rPr spc="147" dirty="0"/>
              <a:t>Generation</a:t>
            </a:r>
            <a:r>
              <a:rPr spc="220" dirty="0"/>
              <a:t> </a:t>
            </a:r>
            <a:r>
              <a:rPr spc="231" dirty="0"/>
              <a:t>(RAG)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352" y="1279003"/>
            <a:ext cx="11251493" cy="366185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14105" marR="314529" indent="-306063">
              <a:lnSpc>
                <a:spcPct val="140000"/>
              </a:lnSpc>
              <a:spcBef>
                <a:spcPts val="67"/>
              </a:spcBef>
              <a:buChar char="●"/>
              <a:tabLst>
                <a:tab pos="314105" algn="l"/>
                <a:tab pos="362788" algn="l"/>
              </a:tabLst>
            </a:pPr>
            <a:r>
              <a:rPr lang="en-US" sz="2600" dirty="0">
                <a:latin typeface="+mn-lt"/>
                <a:cs typeface="Tahoma"/>
              </a:rPr>
              <a:t>RAG is one of the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Tahoma"/>
              </a:rPr>
              <a:t>most common </a:t>
            </a:r>
            <a:r>
              <a:rPr lang="en-US" sz="2600" dirty="0">
                <a:latin typeface="+mn-lt"/>
                <a:cs typeface="Tahoma"/>
              </a:rPr>
              <a:t>retrieval-based language models</a:t>
            </a:r>
            <a:r>
              <a:rPr sz="2600" dirty="0">
                <a:latin typeface="+mn-lt"/>
                <a:cs typeface="Tahoma"/>
              </a:rPr>
              <a:t>	</a:t>
            </a:r>
            <a:endParaRPr lang="en-US" sz="2600" dirty="0">
              <a:latin typeface="+mn-lt"/>
              <a:cs typeface="Tahoma"/>
            </a:endParaRPr>
          </a:p>
          <a:p>
            <a:pPr marL="314105" marR="314529" indent="-306063">
              <a:lnSpc>
                <a:spcPct val="140000"/>
              </a:lnSpc>
              <a:spcBef>
                <a:spcPts val="67"/>
              </a:spcBef>
              <a:buChar char="●"/>
              <a:tabLst>
                <a:tab pos="314105" algn="l"/>
                <a:tab pos="362788" algn="l"/>
              </a:tabLst>
            </a:pPr>
            <a:r>
              <a:rPr sz="2600" spc="73" dirty="0">
                <a:solidFill>
                  <a:srgbClr val="C00000"/>
                </a:solidFill>
                <a:latin typeface="+mn-lt"/>
                <a:cs typeface="Tahoma"/>
              </a:rPr>
              <a:t>Meta</a:t>
            </a:r>
            <a:r>
              <a:rPr sz="2600" spc="-133" dirty="0">
                <a:latin typeface="+mn-lt"/>
                <a:cs typeface="Tahoma"/>
              </a:rPr>
              <a:t> </a:t>
            </a:r>
            <a:r>
              <a:rPr lang="en-US" sz="2600" dirty="0">
                <a:latin typeface="+mn-lt"/>
                <a:cs typeface="Tahoma"/>
              </a:rPr>
              <a:t>introduced RAG in</a:t>
            </a:r>
            <a:r>
              <a:rPr sz="2600" spc="-133" dirty="0">
                <a:latin typeface="+mn-lt"/>
                <a:cs typeface="Tahoma"/>
              </a:rPr>
              <a:t> </a:t>
            </a:r>
            <a:r>
              <a:rPr lang="en-US" sz="2600" dirty="0">
                <a:latin typeface="+mn-lt"/>
                <a:cs typeface="Tahoma"/>
              </a:rPr>
              <a:t>"</a:t>
            </a:r>
            <a:r>
              <a:rPr lang="en-US" sz="2000" dirty="0">
                <a:latin typeface="+mn-lt"/>
                <a:cs typeface="Tahoma"/>
              </a:rPr>
              <a:t>Retrieval-Augmented</a:t>
            </a:r>
            <a:r>
              <a:rPr lang="en-US" sz="2000" spc="-131" dirty="0">
                <a:latin typeface="+mn-lt"/>
                <a:cs typeface="Tahoma"/>
              </a:rPr>
              <a:t> </a:t>
            </a:r>
            <a:r>
              <a:rPr lang="en-US" sz="2000" dirty="0">
                <a:latin typeface="+mn-lt"/>
                <a:cs typeface="Tahoma"/>
              </a:rPr>
              <a:t>Generation</a:t>
            </a:r>
            <a:r>
              <a:rPr lang="en-US" sz="2000" spc="-133" dirty="0">
                <a:latin typeface="+mn-lt"/>
                <a:cs typeface="Tahoma"/>
              </a:rPr>
              <a:t> </a:t>
            </a:r>
            <a:r>
              <a:rPr lang="en-US" sz="2000" spc="47" dirty="0">
                <a:latin typeface="+mn-lt"/>
                <a:cs typeface="Tahoma"/>
              </a:rPr>
              <a:t>for</a:t>
            </a:r>
            <a:r>
              <a:rPr lang="en-US" sz="2000" spc="-133" dirty="0">
                <a:latin typeface="+mn-lt"/>
                <a:cs typeface="Tahoma"/>
              </a:rPr>
              <a:t> </a:t>
            </a:r>
            <a:r>
              <a:rPr lang="en-US" sz="2000" dirty="0">
                <a:latin typeface="+mn-lt"/>
                <a:cs typeface="Tahoma"/>
              </a:rPr>
              <a:t>Knowledge-Intensive</a:t>
            </a:r>
            <a:r>
              <a:rPr lang="en-US" sz="2000" spc="-131" dirty="0">
                <a:latin typeface="+mn-lt"/>
                <a:cs typeface="Tahoma"/>
              </a:rPr>
              <a:t> </a:t>
            </a:r>
            <a:r>
              <a:rPr lang="en-US" sz="2000" spc="100" dirty="0">
                <a:latin typeface="+mn-lt"/>
                <a:cs typeface="Tahoma"/>
              </a:rPr>
              <a:t>NLP</a:t>
            </a:r>
            <a:r>
              <a:rPr lang="en-US" sz="2000" spc="-133" dirty="0">
                <a:latin typeface="+mn-lt"/>
                <a:cs typeface="Tahoma"/>
              </a:rPr>
              <a:t> </a:t>
            </a:r>
            <a:r>
              <a:rPr lang="en-US" sz="2000" spc="-24" dirty="0">
                <a:latin typeface="+mn-lt"/>
                <a:cs typeface="Tahoma"/>
              </a:rPr>
              <a:t>Tasks</a:t>
            </a:r>
            <a:r>
              <a:rPr lang="en-US" sz="2600" spc="-24" dirty="0">
                <a:latin typeface="+mn-lt"/>
                <a:cs typeface="Tahoma"/>
              </a:rPr>
              <a:t>" </a:t>
            </a:r>
            <a:endParaRPr lang="en-US" sz="2600" spc="-27" dirty="0">
              <a:latin typeface="+mn-lt"/>
              <a:cs typeface="Tahoma"/>
            </a:endParaRPr>
          </a:p>
          <a:p>
            <a:pPr marL="8042" marR="314529">
              <a:lnSpc>
                <a:spcPct val="140000"/>
              </a:lnSpc>
              <a:spcBef>
                <a:spcPts val="67"/>
              </a:spcBef>
              <a:tabLst>
                <a:tab pos="314105" algn="l"/>
                <a:tab pos="362788" algn="l"/>
              </a:tabLst>
            </a:pPr>
            <a:endParaRPr sz="2400" dirty="0">
              <a:latin typeface="+mn-lt"/>
              <a:cs typeface="Tahoma"/>
            </a:endParaRPr>
          </a:p>
          <a:p>
            <a:pPr marL="618898" lvl="1" indent="-356862">
              <a:spcBef>
                <a:spcPts val="957"/>
              </a:spcBef>
              <a:buAutoNum type="arabicPeriod"/>
              <a:tabLst>
                <a:tab pos="618898" algn="l"/>
              </a:tabLst>
            </a:pPr>
            <a:r>
              <a:rPr lang="en-US" sz="2400" b="1" spc="-177" dirty="0">
                <a:latin typeface="+mn-lt"/>
                <a:cs typeface="Tahoma"/>
              </a:rPr>
              <a:t>Retrieval Stage</a:t>
            </a:r>
            <a:endParaRPr lang="en-US" sz="2400" dirty="0">
              <a:latin typeface="+mn-lt"/>
              <a:cs typeface="Tahoma"/>
            </a:endParaRPr>
          </a:p>
          <a:p>
            <a:pPr marL="588842" lvl="2">
              <a:spcBef>
                <a:spcPts val="960"/>
              </a:spcBef>
              <a:tabLst>
                <a:tab pos="923690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  <a:cs typeface="Tahoma"/>
              </a:rPr>
              <a:t>Search</a:t>
            </a:r>
            <a:r>
              <a:rPr lang="en-US" sz="2400" spc="-169" dirty="0">
                <a:solidFill>
                  <a:srgbClr val="C00000"/>
                </a:solidFill>
                <a:latin typeface="+mn-lt"/>
                <a:cs typeface="Tahoma"/>
              </a:rPr>
              <a:t> </a:t>
            </a:r>
            <a:r>
              <a:rPr lang="en-US" sz="2400" spc="47" dirty="0">
                <a:latin typeface="+mn-lt"/>
                <a:cs typeface="Tahoma"/>
              </a:rPr>
              <a:t>and retrieve </a:t>
            </a:r>
            <a:r>
              <a:rPr lang="en-US" sz="2400" dirty="0">
                <a:latin typeface="+mn-lt"/>
                <a:cs typeface="Tahoma"/>
              </a:rPr>
              <a:t>information</a:t>
            </a:r>
            <a:r>
              <a:rPr lang="en-US" sz="2400" spc="-173" dirty="0">
                <a:latin typeface="+mn-lt"/>
                <a:cs typeface="Tahoma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ahoma"/>
              </a:rPr>
              <a:t>relevant</a:t>
            </a:r>
            <a:r>
              <a:rPr lang="en-US" sz="2400" spc="-173" dirty="0">
                <a:latin typeface="+mn-lt"/>
                <a:cs typeface="Tahoma"/>
              </a:rPr>
              <a:t> </a:t>
            </a:r>
            <a:r>
              <a:rPr lang="en-US" sz="2400" spc="51" dirty="0">
                <a:latin typeface="+mn-lt"/>
                <a:cs typeface="Tahoma"/>
              </a:rPr>
              <a:t>to</a:t>
            </a:r>
            <a:r>
              <a:rPr lang="en-US" sz="2400" spc="-173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the</a:t>
            </a:r>
            <a:r>
              <a:rPr lang="en-US" sz="2400" spc="-173" dirty="0">
                <a:latin typeface="+mn-lt"/>
                <a:cs typeface="Tahoma"/>
              </a:rPr>
              <a:t> </a:t>
            </a:r>
            <a:r>
              <a:rPr lang="en-US" sz="2400" spc="-173" dirty="0">
                <a:solidFill>
                  <a:srgbClr val="C00000"/>
                </a:solidFill>
                <a:latin typeface="+mn-lt"/>
                <a:cs typeface="Tahoma"/>
              </a:rPr>
              <a:t>context</a:t>
            </a:r>
            <a:r>
              <a:rPr lang="en-US" sz="2400" spc="-173" dirty="0">
                <a:latin typeface="+mn-lt"/>
                <a:cs typeface="Tahoma"/>
              </a:rPr>
              <a:t> of </a:t>
            </a:r>
            <a:r>
              <a:rPr lang="en-US" sz="2400" dirty="0">
                <a:latin typeface="+mn-lt"/>
                <a:cs typeface="Tahoma"/>
              </a:rPr>
              <a:t>user's</a:t>
            </a:r>
            <a:r>
              <a:rPr lang="en-US" sz="2400" spc="-169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prompt</a:t>
            </a:r>
            <a:r>
              <a:rPr lang="en-US" sz="2400" spc="-173" dirty="0">
                <a:latin typeface="+mn-lt"/>
                <a:cs typeface="Tahoma"/>
              </a:rPr>
              <a:t> </a:t>
            </a:r>
            <a:endParaRPr lang="en-US" sz="2400" dirty="0">
              <a:latin typeface="+mn-lt"/>
              <a:cs typeface="Tahoma"/>
            </a:endParaRPr>
          </a:p>
          <a:p>
            <a:pPr marL="262036" lvl="1">
              <a:spcBef>
                <a:spcPts val="960"/>
              </a:spcBef>
              <a:tabLst>
                <a:tab pos="618898" algn="l"/>
              </a:tabLst>
            </a:pPr>
            <a:r>
              <a:rPr lang="en-US" sz="2400" b="1" spc="-111" dirty="0">
                <a:latin typeface="+mn-lt"/>
                <a:cs typeface="Tahoma"/>
              </a:rPr>
              <a:t>2. Generation Stage</a:t>
            </a:r>
            <a:endParaRPr lang="en-US" sz="2400" dirty="0">
              <a:latin typeface="+mn-lt"/>
              <a:cs typeface="Tahoma"/>
            </a:endParaRPr>
          </a:p>
          <a:p>
            <a:pPr marL="588842" lvl="2">
              <a:spcBef>
                <a:spcPts val="960"/>
              </a:spcBef>
              <a:tabLst>
                <a:tab pos="923690" algn="l"/>
              </a:tabLst>
            </a:pPr>
            <a:r>
              <a:rPr lang="en-US" sz="2400" dirty="0">
                <a:latin typeface="+mn-lt"/>
                <a:cs typeface="Tahoma"/>
              </a:rPr>
              <a:t>LLM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ahoma"/>
              </a:rPr>
              <a:t> generates response </a:t>
            </a:r>
            <a:r>
              <a:rPr lang="en-US" sz="2400" dirty="0">
                <a:latin typeface="+mn-lt"/>
                <a:cs typeface="Tahoma"/>
              </a:rPr>
              <a:t>by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ahoma"/>
              </a:rPr>
              <a:t>integrating</a:t>
            </a:r>
            <a:r>
              <a:rPr lang="en-US" sz="2400" dirty="0">
                <a:latin typeface="+mn-lt"/>
                <a:cs typeface="Tahoma"/>
              </a:rPr>
              <a:t> the retrieved data with its </a:t>
            </a:r>
            <a:r>
              <a:rPr lang="en-US" sz="2400" spc="-111" dirty="0">
                <a:solidFill>
                  <a:srgbClr val="C00000"/>
                </a:solidFill>
                <a:latin typeface="+mn-lt"/>
                <a:cs typeface="Tahoma"/>
              </a:rPr>
              <a:t>internal knowledge </a:t>
            </a:r>
            <a:endParaRPr lang="en-US" sz="2400" dirty="0">
              <a:solidFill>
                <a:srgbClr val="C00000"/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03527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5E2-D853-49E4-E1D8-5F70F8CC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9" y="219574"/>
            <a:ext cx="9258707" cy="1025921"/>
          </a:xfrm>
        </p:spPr>
        <p:txBody>
          <a:bodyPr/>
          <a:lstStyle/>
          <a:p>
            <a:r>
              <a:rPr lang="en-US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Vector Databases as Knowledge Source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1A81A-19A2-A5E0-4E44-1B2986CAF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29" y="1203751"/>
            <a:ext cx="11788871" cy="4062651"/>
          </a:xfrm>
        </p:spPr>
        <p:txBody>
          <a:bodyPr/>
          <a:lstStyle/>
          <a:p>
            <a:pPr algn="l"/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Vector databases 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structured and 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unstructured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data alongside their </a:t>
            </a:r>
            <a:r>
              <a:rPr lang="en-US" sz="260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vector embeddings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and meta data</a:t>
            </a:r>
          </a:p>
          <a:p>
            <a:pPr algn="l"/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A vector embedding 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encodes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the 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context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of a chunk of data (e.g., a sentence) </a:t>
            </a:r>
          </a:p>
          <a:p>
            <a:pPr algn="l"/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Retriever </a:t>
            </a:r>
            <a:r>
              <a:rPr lang="en-US" sz="260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searches 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based on 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similarity</a:t>
            </a:r>
            <a:r>
              <a:rPr lang="en-US" sz="26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 between </a:t>
            </a:r>
            <a:r>
              <a:rPr lang="en-US" sz="26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</a:rPr>
              <a:t>context</a:t>
            </a:r>
            <a:r>
              <a:rPr lang="en-US" sz="2600" dirty="0">
                <a:solidFill>
                  <a:srgbClr val="0C0D0E"/>
                </a:solidFill>
                <a:highlight>
                  <a:srgbClr val="FFFFFF"/>
                </a:highlight>
              </a:rPr>
              <a:t> of user input (input embedding) and stored vector embeddings</a:t>
            </a:r>
            <a:endParaRPr lang="en-US" sz="2600" b="0" i="0" dirty="0">
              <a:solidFill>
                <a:srgbClr val="0C0D0E"/>
              </a:solidFill>
              <a:effectLst/>
              <a:highlight>
                <a:srgbClr val="FFFFFF"/>
              </a:highlight>
            </a:endParaRPr>
          </a:p>
          <a:p>
            <a:pPr algn="l"/>
            <a:endParaRPr lang="en-US" sz="2600" b="0" i="0" dirty="0">
              <a:solidFill>
                <a:srgbClr val="0C0D0E"/>
              </a:solidFill>
              <a:effectLst/>
              <a:highlight>
                <a:srgbClr val="FFFFFF"/>
              </a:highlight>
            </a:endParaRPr>
          </a:p>
          <a:p>
            <a:pPr algn="l"/>
            <a:endParaRPr lang="en-US" sz="2600" b="1" i="0" dirty="0">
              <a:solidFill>
                <a:srgbClr val="0C0D0E"/>
              </a:solidFill>
              <a:effectLst/>
              <a:highlight>
                <a:srgbClr val="FFFFFF"/>
              </a:highlight>
            </a:endParaRPr>
          </a:p>
          <a:p>
            <a:endParaRPr lang="en-US" sz="2600" dirty="0"/>
          </a:p>
        </p:txBody>
      </p:sp>
      <p:pic>
        <p:nvPicPr>
          <p:cNvPr id="5122" name="Picture 2" descr="A three dimensional representation of a semantic vector space where the query, kitten, is close to cat, dog, and wolf, but far away from apple and banana. ">
            <a:extLst>
              <a:ext uri="{FF2B5EF4-FFF2-40B4-BE49-F238E27FC236}">
                <a16:creationId xmlns:a16="http://schemas.microsoft.com/office/drawing/2014/main" id="{0A564FDF-836A-C2A9-CA78-B01C78A4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649" y="3287729"/>
            <a:ext cx="3430149" cy="350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B8D56-0F28-5870-F7F4-C5900417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3" y="4178606"/>
            <a:ext cx="7194318" cy="14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45EF3-F863-66B9-23B7-481E863B0F3B}"/>
              </a:ext>
            </a:extLst>
          </p:cNvPr>
          <p:cNvSpPr txBox="1"/>
          <p:nvPr/>
        </p:nvSpPr>
        <p:spPr>
          <a:xfrm>
            <a:off x="9614896" y="5670557"/>
            <a:ext cx="14282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C0D0E"/>
                </a:solidFill>
                <a:highlight>
                  <a:srgbClr val="FFFFFF"/>
                </a:highlight>
              </a:rPr>
              <a:t>Apple (as company)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B9753-4140-F572-163F-4A4D35AA8BD0}"/>
              </a:ext>
            </a:extLst>
          </p:cNvPr>
          <p:cNvSpPr txBox="1"/>
          <p:nvPr/>
        </p:nvSpPr>
        <p:spPr>
          <a:xfrm>
            <a:off x="8179649" y="6423858"/>
            <a:ext cx="409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</a:rPr>
              <a:t>Query on Apple depends on context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0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ACBBE-1A29-0B45-3836-DBCE8144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0" y="2883802"/>
            <a:ext cx="6519445" cy="3841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3A51-B824-F5B5-39E5-1BBF2156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10F5-F322-8F1C-C88B-6B7997B6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1556218"/>
            <a:ext cx="1109104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rgbClr val="0C0D0E"/>
                </a:solidFill>
                <a:highlight>
                  <a:srgbClr val="FFFFFF"/>
                </a:highlight>
              </a:rPr>
              <a:t>A </a:t>
            </a:r>
            <a:r>
              <a:rPr lang="en-US" sz="2400">
                <a:solidFill>
                  <a:srgbClr val="C00000"/>
                </a:solidFill>
                <a:highlight>
                  <a:srgbClr val="FFFFFF"/>
                </a:highlight>
              </a:rPr>
              <a:t>transformer</a:t>
            </a:r>
            <a:r>
              <a:rPr lang="en-US" sz="2400">
                <a:solidFill>
                  <a:srgbClr val="0C0D0E"/>
                </a:solidFill>
                <a:highlight>
                  <a:srgbClr val="FFFFFF"/>
                </a:highlight>
              </a:rPr>
              <a:t> with encoder part (e.g., </a:t>
            </a:r>
            <a:r>
              <a:rPr lang="en-US" sz="2400">
                <a:solidFill>
                  <a:srgbClr val="C00000"/>
                </a:solidFill>
                <a:highlight>
                  <a:srgbClr val="FFFFFF"/>
                </a:highlight>
              </a:rPr>
              <a:t>BERT</a:t>
            </a:r>
            <a:r>
              <a:rPr lang="en-US" sz="2400">
                <a:solidFill>
                  <a:srgbClr val="0C0D0E"/>
                </a:solidFill>
                <a:highlight>
                  <a:srgbClr val="FFFFFF"/>
                </a:highlight>
              </a:rPr>
              <a:t>) can be used to create </a:t>
            </a:r>
            <a:r>
              <a:rPr lang="en-US" sz="2400">
                <a:solidFill>
                  <a:srgbClr val="C00000"/>
                </a:solidFill>
                <a:highlight>
                  <a:srgbClr val="FFFFFF"/>
                </a:highlight>
              </a:rPr>
              <a:t>embeddings</a:t>
            </a:r>
            <a:r>
              <a:rPr lang="en-US" sz="2400">
                <a:solidFill>
                  <a:srgbClr val="0C0D0E"/>
                </a:solidFill>
                <a:highlight>
                  <a:srgbClr val="FFFFFF"/>
                </a:highlight>
              </a:rPr>
              <a:t> reflect </a:t>
            </a:r>
            <a:r>
              <a:rPr lang="en-US" sz="2400">
                <a:solidFill>
                  <a:srgbClr val="C00000"/>
                </a:solidFill>
                <a:highlight>
                  <a:srgbClr val="FFFFFF"/>
                </a:highlight>
              </a:rPr>
              <a:t>context</a:t>
            </a:r>
            <a:r>
              <a:rPr lang="en-US" sz="2400">
                <a:solidFill>
                  <a:srgbClr val="0C0D0E"/>
                </a:solidFill>
                <a:highlight>
                  <a:srgbClr val="FFFFFF"/>
                </a:highlight>
              </a:rPr>
              <a:t> of a chunk of data (e.g., context of a sentence)</a:t>
            </a:r>
          </a:p>
          <a:p>
            <a:pPr marL="0" indent="0">
              <a:buNone/>
            </a:pPr>
            <a:endParaRPr lang="en-US" sz="2400">
              <a:solidFill>
                <a:srgbClr val="0C0D0E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sz="2400" b="0" i="0">
              <a:solidFill>
                <a:srgbClr val="0C0D0E"/>
              </a:solidFill>
              <a:effectLst/>
              <a:highlight>
                <a:srgbClr val="FFFFFF"/>
              </a:highlight>
            </a:endParaRPr>
          </a:p>
          <a:p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1800D3-D5D0-6901-940B-5C883F85872E}"/>
              </a:ext>
            </a:extLst>
          </p:cNvPr>
          <p:cNvSpPr/>
          <p:nvPr/>
        </p:nvSpPr>
        <p:spPr>
          <a:xfrm>
            <a:off x="1845184" y="2818741"/>
            <a:ext cx="515007" cy="461725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F5A1-A410-7EF0-4041-96EAA9F9B52F}"/>
              </a:ext>
            </a:extLst>
          </p:cNvPr>
          <p:cNvSpPr txBox="1"/>
          <p:nvPr/>
        </p:nvSpPr>
        <p:spPr>
          <a:xfrm>
            <a:off x="1468049" y="2430820"/>
            <a:ext cx="105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highlight>
                  <a:srgbClr val="FFFFFF"/>
                </a:highlight>
              </a:rPr>
              <a:t>Context Vector </a:t>
            </a:r>
            <a:r>
              <a:rPr lang="en-US" sz="1800" dirty="0">
                <a:highlight>
                  <a:srgbClr val="FFFFFF"/>
                </a:highlight>
              </a:rPr>
              <a:t>(</a:t>
            </a:r>
            <a:r>
              <a:rPr lang="en-US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[CLS]</a:t>
            </a:r>
            <a:r>
              <a:rPr lang="en-US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token capture the </a:t>
            </a:r>
            <a:r>
              <a:rPr lang="en-US" sz="18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context </a:t>
            </a:r>
            <a:r>
              <a:rPr lang="en-US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of the sequence by </a:t>
            </a:r>
            <a:r>
              <a:rPr lang="en-US" sz="1800" kern="100" dirty="0">
                <a:solidFill>
                  <a:srgbClr val="C0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attending to all </a:t>
            </a:r>
            <a:r>
              <a:rPr lang="en-US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other tokens</a:t>
            </a:r>
            <a:r>
              <a:rPr lang="en-US" sz="1800" dirty="0">
                <a:highlight>
                  <a:srgbClr val="FFFFFF"/>
                </a:highlight>
              </a:rPr>
              <a:t>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2A1609-988C-536C-F786-AB3FBE0F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202" y="3653766"/>
            <a:ext cx="3381375" cy="1400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E55346-35FB-BC3D-0CA5-4AEE3A7B954E}"/>
              </a:ext>
            </a:extLst>
          </p:cNvPr>
          <p:cNvSpPr txBox="1"/>
          <p:nvPr/>
        </p:nvSpPr>
        <p:spPr>
          <a:xfrm>
            <a:off x="9402876" y="4066814"/>
            <a:ext cx="2296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</a:rPr>
              <a:t>Context Vector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0451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238" y="251248"/>
            <a:ext cx="5514975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0C0D0E"/>
                </a:solidFill>
                <a:highlight>
                  <a:srgbClr val="FFFFFF"/>
                </a:highlight>
              </a:rPr>
              <a:t>Retrieve Relevant Data</a:t>
            </a:r>
            <a:endParaRPr spc="-160" dirty="0"/>
          </a:p>
        </p:txBody>
      </p:sp>
      <p:sp>
        <p:nvSpPr>
          <p:cNvPr id="3" name="object 3"/>
          <p:cNvSpPr txBox="1"/>
          <p:nvPr/>
        </p:nvSpPr>
        <p:spPr>
          <a:xfrm>
            <a:off x="618238" y="1019248"/>
            <a:ext cx="11844315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400" spc="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Uses a variant of the </a:t>
            </a:r>
            <a:r>
              <a:rPr lang="en-US" sz="2400" spc="40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r>
              <a:rPr lang="en-US" sz="2400" spc="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(Approximate NN) to s</a:t>
            </a:r>
            <a:r>
              <a:rPr sz="2400" spc="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earch </a:t>
            </a:r>
            <a:r>
              <a:rPr sz="2400" spc="2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2400" spc="-1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400" spc="-12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5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r>
              <a:rPr sz="2400" spc="-12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sz="2400" spc="-1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5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  <a:r>
              <a:rPr sz="2400" spc="-11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DB</a:t>
            </a:r>
            <a:r>
              <a:rPr sz="2400" spc="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spc="-1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-13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400" spc="71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sz="2400" spc="71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omparing </a:t>
            </a:r>
            <a:r>
              <a:rPr lang="en-US" sz="2400" spc="-1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embeddings of the </a:t>
            </a:r>
            <a:r>
              <a:rPr sz="2400" spc="45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r>
              <a:rPr sz="2400" spc="-1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1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sz="2400" spc="-13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31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sz="2400" spc="-1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embeddings using </a:t>
            </a:r>
            <a:r>
              <a:rPr lang="en-US" sz="2400" spc="15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Cosine Similarity </a:t>
            </a:r>
            <a:r>
              <a:rPr sz="2400" spc="-191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-191" dirty="0">
              <a:solidFill>
                <a:srgbClr val="C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400" spc="40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sz="2400" spc="40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orting</a:t>
            </a:r>
            <a:r>
              <a:rPr sz="2400" spc="-12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them</a:t>
            </a:r>
            <a:r>
              <a:rPr sz="2400" spc="-12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6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2400" spc="-11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similarity</a:t>
            </a:r>
            <a:r>
              <a:rPr sz="2400" spc="-19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spc="65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400" spc="7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Fetch</a:t>
            </a:r>
            <a:r>
              <a:rPr sz="2400" spc="-12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-12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data (e.g., text) of </a:t>
            </a:r>
            <a:r>
              <a:rPr sz="2400" spc="3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sz="2400" spc="-11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75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sz="2400" spc="-120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sz="2400" spc="-5" dirty="0">
                <a:solidFill>
                  <a:srgbClr val="C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similar </a:t>
            </a:r>
            <a:r>
              <a:rPr lang="en-US" sz="2400" spc="-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endParaRPr sz="24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4905" y="4795687"/>
            <a:ext cx="1371600" cy="228600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0" y="228600"/>
                </a:moveTo>
                <a:lnTo>
                  <a:pt x="1371600" y="228600"/>
                </a:lnTo>
                <a:lnTo>
                  <a:pt x="1371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4F3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1256" y="4781497"/>
            <a:ext cx="1358900" cy="201338"/>
          </a:xfrm>
          <a:prstGeom prst="rect">
            <a:avLst/>
          </a:prstGeom>
          <a:solidFill>
            <a:srgbClr val="C096F8"/>
          </a:solidFill>
        </p:spPr>
        <p:txBody>
          <a:bodyPr vert="horz" wrap="square" lIns="0" tIns="46991" rIns="0" bIns="0" rtlCol="0">
            <a:spAutoFit/>
          </a:bodyPr>
          <a:lstStyle/>
          <a:p>
            <a:pPr marL="1271" algn="ctr">
              <a:spcBef>
                <a:spcPts val="371"/>
              </a:spcBef>
            </a:pP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Query</a:t>
            </a:r>
            <a:r>
              <a:rPr lang="en-US" sz="1000" spc="31" dirty="0">
                <a:solidFill>
                  <a:srgbClr val="FFFFFF"/>
                </a:solidFill>
                <a:latin typeface="Tahoma"/>
                <a:cs typeface="Tahoma"/>
              </a:rPr>
              <a:t> (</a:t>
            </a:r>
            <a:r>
              <a:rPr lang="en-US" sz="1000" spc="31" dirty="0" err="1">
                <a:solidFill>
                  <a:srgbClr val="FFFFFF"/>
                </a:solidFill>
                <a:latin typeface="Tahoma"/>
                <a:cs typeface="Tahoma"/>
              </a:rPr>
              <a:t>Emb</a:t>
            </a:r>
            <a:r>
              <a:rPr lang="en-US" sz="1000" spc="31" dirty="0">
                <a:solidFill>
                  <a:srgbClr val="FFFFFF"/>
                </a:solidFill>
                <a:latin typeface="Tahoma"/>
                <a:cs typeface="Tahoma"/>
              </a:rPr>
              <a:t>.)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4557" y="2992795"/>
            <a:ext cx="1371600" cy="18594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marL="635" algn="ctr">
              <a:spcBef>
                <a:spcPts val="251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4557" y="3353984"/>
            <a:ext cx="1371600" cy="185307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35" algn="ctr">
              <a:spcBef>
                <a:spcPts val="245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4557" y="3713649"/>
            <a:ext cx="1371600" cy="18658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35" algn="ctr">
              <a:spcBef>
                <a:spcPts val="255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4557" y="4074836"/>
            <a:ext cx="1371600" cy="18594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marL="635" algn="ctr">
              <a:spcBef>
                <a:spcPts val="251"/>
              </a:spcBef>
            </a:pPr>
            <a:r>
              <a:rPr sz="1000" spc="175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4557" y="6600104"/>
            <a:ext cx="1371600" cy="18594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marL="229865">
              <a:spcBef>
                <a:spcPts val="251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00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00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04557" y="4436025"/>
            <a:ext cx="1371600" cy="185307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271" algn="ctr">
              <a:spcBef>
                <a:spcPts val="245"/>
              </a:spcBef>
            </a:pPr>
            <a:r>
              <a:rPr sz="1000" spc="180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04557" y="4795687"/>
            <a:ext cx="1371600" cy="18658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35" algn="ctr">
              <a:spcBef>
                <a:spcPts val="255"/>
              </a:spcBef>
            </a:pPr>
            <a:r>
              <a:rPr sz="1000" spc="175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4557" y="5156875"/>
            <a:ext cx="1371600" cy="18658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35" algn="ctr">
              <a:spcBef>
                <a:spcPts val="255"/>
              </a:spcBef>
            </a:pPr>
            <a:r>
              <a:rPr sz="1000" spc="175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4557" y="5518063"/>
            <a:ext cx="1371600" cy="18594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marL="635" algn="ctr">
              <a:spcBef>
                <a:spcPts val="251"/>
              </a:spcBef>
            </a:pPr>
            <a:r>
              <a:rPr sz="1000" spc="175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04557" y="5877729"/>
            <a:ext cx="1371600" cy="187231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83204">
              <a:spcBef>
                <a:spcPts val="260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4557" y="6238916"/>
            <a:ext cx="1371600" cy="186589"/>
          </a:xfrm>
          <a:prstGeom prst="rect">
            <a:avLst/>
          </a:prstGeom>
          <a:solidFill>
            <a:srgbClr val="4E91EF"/>
          </a:solidFill>
          <a:ln w="12700">
            <a:solidFill>
              <a:srgbClr val="1C396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85744">
              <a:spcBef>
                <a:spcPts val="255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r>
              <a:rPr sz="1000" spc="31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21173" y="3107095"/>
            <a:ext cx="1183005" cy="3606800"/>
          </a:xfrm>
          <a:custGeom>
            <a:avLst/>
            <a:gdLst/>
            <a:ahLst/>
            <a:cxnLst/>
            <a:rect l="l" t="t" r="r" b="b"/>
            <a:pathLst>
              <a:path w="1183004" h="3606800">
                <a:moveTo>
                  <a:pt x="1182992" y="0"/>
                </a:moveTo>
                <a:lnTo>
                  <a:pt x="1109472" y="42926"/>
                </a:lnTo>
                <a:lnTo>
                  <a:pt x="1136053" y="60299"/>
                </a:lnTo>
                <a:lnTo>
                  <a:pt x="1371" y="1797862"/>
                </a:lnTo>
                <a:lnTo>
                  <a:pt x="1016" y="1798193"/>
                </a:lnTo>
                <a:lnTo>
                  <a:pt x="0" y="1799971"/>
                </a:lnTo>
                <a:lnTo>
                  <a:pt x="2463" y="1801571"/>
                </a:lnTo>
                <a:lnTo>
                  <a:pt x="4584" y="1803374"/>
                </a:lnTo>
                <a:lnTo>
                  <a:pt x="0" y="1806321"/>
                </a:lnTo>
                <a:lnTo>
                  <a:pt x="393" y="1806943"/>
                </a:lnTo>
                <a:lnTo>
                  <a:pt x="546" y="1807171"/>
                </a:lnTo>
                <a:lnTo>
                  <a:pt x="1136040" y="3545954"/>
                </a:lnTo>
                <a:lnTo>
                  <a:pt x="1109472" y="3563315"/>
                </a:lnTo>
                <a:lnTo>
                  <a:pt x="1182992" y="3606279"/>
                </a:lnTo>
                <a:lnTo>
                  <a:pt x="1177251" y="3556584"/>
                </a:lnTo>
                <a:lnTo>
                  <a:pt x="1173226" y="3521646"/>
                </a:lnTo>
                <a:lnTo>
                  <a:pt x="1146606" y="3539045"/>
                </a:lnTo>
                <a:lnTo>
                  <a:pt x="76238" y="1899907"/>
                </a:lnTo>
                <a:lnTo>
                  <a:pt x="1129880" y="3190595"/>
                </a:lnTo>
                <a:lnTo>
                  <a:pt x="1105281" y="3210661"/>
                </a:lnTo>
                <a:lnTo>
                  <a:pt x="1182992" y="3245599"/>
                </a:lnTo>
                <a:lnTo>
                  <a:pt x="1172857" y="3200425"/>
                </a:lnTo>
                <a:lnTo>
                  <a:pt x="1164336" y="3162477"/>
                </a:lnTo>
                <a:lnTo>
                  <a:pt x="1139761" y="3182531"/>
                </a:lnTo>
                <a:lnTo>
                  <a:pt x="66700" y="1867941"/>
                </a:lnTo>
                <a:lnTo>
                  <a:pt x="1122578" y="2838043"/>
                </a:lnTo>
                <a:lnTo>
                  <a:pt x="1101090" y="2861424"/>
                </a:lnTo>
                <a:lnTo>
                  <a:pt x="1182992" y="2884919"/>
                </a:lnTo>
                <a:lnTo>
                  <a:pt x="1168400" y="2846641"/>
                </a:lnTo>
                <a:lnTo>
                  <a:pt x="1152652" y="2805315"/>
                </a:lnTo>
                <a:lnTo>
                  <a:pt x="1131189" y="2828658"/>
                </a:lnTo>
                <a:lnTo>
                  <a:pt x="58051" y="1842668"/>
                </a:lnTo>
                <a:lnTo>
                  <a:pt x="1114717" y="2489860"/>
                </a:lnTo>
                <a:lnTo>
                  <a:pt x="1098169" y="2516886"/>
                </a:lnTo>
                <a:lnTo>
                  <a:pt x="1182992" y="2524252"/>
                </a:lnTo>
                <a:lnTo>
                  <a:pt x="1165644" y="2496439"/>
                </a:lnTo>
                <a:lnTo>
                  <a:pt x="1137920" y="2451989"/>
                </a:lnTo>
                <a:lnTo>
                  <a:pt x="1121359" y="2479014"/>
                </a:lnTo>
                <a:lnTo>
                  <a:pt x="51562" y="1823732"/>
                </a:lnTo>
                <a:lnTo>
                  <a:pt x="1108240" y="2147290"/>
                </a:lnTo>
                <a:lnTo>
                  <a:pt x="1098931" y="2177669"/>
                </a:lnTo>
                <a:lnTo>
                  <a:pt x="1182992" y="2163572"/>
                </a:lnTo>
                <a:lnTo>
                  <a:pt x="1169797" y="2150999"/>
                </a:lnTo>
                <a:lnTo>
                  <a:pt x="1121283" y="2104771"/>
                </a:lnTo>
                <a:lnTo>
                  <a:pt x="1111948" y="2135187"/>
                </a:lnTo>
                <a:lnTo>
                  <a:pt x="47866" y="1809242"/>
                </a:lnTo>
                <a:lnTo>
                  <a:pt x="1106805" y="1809242"/>
                </a:lnTo>
                <a:lnTo>
                  <a:pt x="1106805" y="1840992"/>
                </a:lnTo>
                <a:lnTo>
                  <a:pt x="1170292" y="1809242"/>
                </a:lnTo>
                <a:lnTo>
                  <a:pt x="1182992" y="1802892"/>
                </a:lnTo>
                <a:lnTo>
                  <a:pt x="1170292" y="1796542"/>
                </a:lnTo>
                <a:lnTo>
                  <a:pt x="1106805" y="1764792"/>
                </a:lnTo>
                <a:lnTo>
                  <a:pt x="1106805" y="1796542"/>
                </a:lnTo>
                <a:lnTo>
                  <a:pt x="51181" y="1796542"/>
                </a:lnTo>
                <a:lnTo>
                  <a:pt x="1111948" y="1471625"/>
                </a:lnTo>
                <a:lnTo>
                  <a:pt x="1121283" y="1502029"/>
                </a:lnTo>
                <a:lnTo>
                  <a:pt x="1169797" y="1455801"/>
                </a:lnTo>
                <a:lnTo>
                  <a:pt x="1182992" y="1443228"/>
                </a:lnTo>
                <a:lnTo>
                  <a:pt x="1098931" y="1429131"/>
                </a:lnTo>
                <a:lnTo>
                  <a:pt x="1108240" y="1459522"/>
                </a:lnTo>
                <a:lnTo>
                  <a:pt x="49898" y="1783588"/>
                </a:lnTo>
                <a:lnTo>
                  <a:pt x="1121359" y="1127290"/>
                </a:lnTo>
                <a:lnTo>
                  <a:pt x="1137920" y="1154303"/>
                </a:lnTo>
                <a:lnTo>
                  <a:pt x="1165644" y="1109853"/>
                </a:lnTo>
                <a:lnTo>
                  <a:pt x="1182992" y="1082040"/>
                </a:lnTo>
                <a:lnTo>
                  <a:pt x="1098169" y="1089406"/>
                </a:lnTo>
                <a:lnTo>
                  <a:pt x="1114717" y="1116444"/>
                </a:lnTo>
                <a:lnTo>
                  <a:pt x="56388" y="1764652"/>
                </a:lnTo>
                <a:lnTo>
                  <a:pt x="1131176" y="777125"/>
                </a:lnTo>
                <a:lnTo>
                  <a:pt x="1152652" y="800481"/>
                </a:lnTo>
                <a:lnTo>
                  <a:pt x="1168425" y="759091"/>
                </a:lnTo>
                <a:lnTo>
                  <a:pt x="1182992" y="720864"/>
                </a:lnTo>
                <a:lnTo>
                  <a:pt x="1101090" y="744347"/>
                </a:lnTo>
                <a:lnTo>
                  <a:pt x="1122553" y="767715"/>
                </a:lnTo>
                <a:lnTo>
                  <a:pt x="70027" y="1734794"/>
                </a:lnTo>
                <a:lnTo>
                  <a:pt x="1139748" y="424294"/>
                </a:lnTo>
                <a:lnTo>
                  <a:pt x="1164336" y="444373"/>
                </a:lnTo>
                <a:lnTo>
                  <a:pt x="1172857" y="406400"/>
                </a:lnTo>
                <a:lnTo>
                  <a:pt x="1182992" y="361188"/>
                </a:lnTo>
                <a:lnTo>
                  <a:pt x="1105281" y="396113"/>
                </a:lnTo>
                <a:lnTo>
                  <a:pt x="1129893" y="416229"/>
                </a:lnTo>
                <a:lnTo>
                  <a:pt x="74574" y="1708950"/>
                </a:lnTo>
                <a:lnTo>
                  <a:pt x="1146632" y="67221"/>
                </a:lnTo>
                <a:lnTo>
                  <a:pt x="1173226" y="84582"/>
                </a:lnTo>
                <a:lnTo>
                  <a:pt x="1177251" y="49657"/>
                </a:lnTo>
                <a:lnTo>
                  <a:pt x="1182992" y="0"/>
                </a:lnTo>
                <a:close/>
              </a:path>
            </a:pathLst>
          </a:custGeom>
          <a:solidFill>
            <a:srgbClr val="ED7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501710" y="2991271"/>
            <a:ext cx="1371600" cy="18658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spcBef>
                <a:spcPts val="25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1710" y="3352461"/>
            <a:ext cx="1371600" cy="18658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spcBef>
                <a:spcPts val="25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1710" y="3713648"/>
            <a:ext cx="1371600" cy="18594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algn="ctr">
              <a:spcBef>
                <a:spcPts val="251"/>
              </a:spcBef>
            </a:pP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0.2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01710" y="5877727"/>
            <a:ext cx="1371600" cy="18658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spcBef>
                <a:spcPts val="25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0.9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01710" y="6238917"/>
            <a:ext cx="1371600" cy="18658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spcBef>
                <a:spcPts val="25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01710" y="6600104"/>
            <a:ext cx="1371600" cy="18594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algn="ctr">
              <a:spcBef>
                <a:spcPts val="251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0.7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01710" y="4074837"/>
            <a:ext cx="1371600" cy="185307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0.4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01710" y="4436025"/>
            <a:ext cx="1371600" cy="185307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0.0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01710" y="4795687"/>
            <a:ext cx="1371600" cy="18658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spcBef>
                <a:spcPts val="25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01710" y="5156875"/>
            <a:ext cx="1371600" cy="185949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1751" rIns="0" bIns="0" rtlCol="0">
            <a:spAutoFit/>
          </a:bodyPr>
          <a:lstStyle/>
          <a:p>
            <a:pPr algn="ctr">
              <a:spcBef>
                <a:spcPts val="251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0.2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01710" y="5516541"/>
            <a:ext cx="1371600" cy="187231"/>
          </a:xfrm>
          <a:prstGeom prst="rect">
            <a:avLst/>
          </a:prstGeom>
          <a:solidFill>
            <a:srgbClr val="FF9413"/>
          </a:solidFill>
          <a:ln w="12700">
            <a:solidFill>
              <a:srgbClr val="6C3B0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algn="ctr">
              <a:spcBef>
                <a:spcPts val="260"/>
              </a:spcBef>
            </a:pP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0.6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32568" y="4436025"/>
            <a:ext cx="1181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latin typeface="Tahoma"/>
                <a:cs typeface="Tahoma"/>
              </a:rPr>
              <a:t>K</a:t>
            </a:r>
            <a:r>
              <a:rPr spc="100" dirty="0">
                <a:latin typeface="Tahoma"/>
                <a:cs typeface="Tahoma"/>
              </a:rPr>
              <a:t>eep</a:t>
            </a:r>
            <a:r>
              <a:rPr spc="-145" dirty="0">
                <a:latin typeface="Tahoma"/>
                <a:cs typeface="Tahoma"/>
              </a:rPr>
              <a:t> </a:t>
            </a:r>
            <a:r>
              <a:rPr spc="31" dirty="0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spc="60" dirty="0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spc="145" dirty="0">
                <a:solidFill>
                  <a:srgbClr val="C00000"/>
                </a:solidFill>
                <a:latin typeface="Tahoma"/>
                <a:cs typeface="Tahoma"/>
              </a:rPr>
              <a:t>p</a:t>
            </a:r>
            <a:r>
              <a:rPr spc="-1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pc="71" dirty="0">
                <a:solidFill>
                  <a:srgbClr val="C00000"/>
                </a:solidFill>
                <a:latin typeface="Tahoma"/>
                <a:cs typeface="Tahoma"/>
              </a:rPr>
              <a:t>K</a:t>
            </a:r>
            <a:endParaRPr dirty="0">
              <a:solidFill>
                <a:srgbClr val="C00000"/>
              </a:solidFill>
              <a:latin typeface="Tahoma"/>
              <a:cs typeface="Tahom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A2984B-1159-E2C2-2156-98E9BCE9908B}"/>
              </a:ext>
            </a:extLst>
          </p:cNvPr>
          <p:cNvSpPr txBox="1"/>
          <p:nvPr/>
        </p:nvSpPr>
        <p:spPr>
          <a:xfrm>
            <a:off x="4062218" y="2658968"/>
            <a:ext cx="62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0936">
              <a:spcBef>
                <a:spcPts val="1140"/>
              </a:spcBef>
              <a:tabLst>
                <a:tab pos="4476639" algn="l"/>
              </a:tabLst>
            </a:pPr>
            <a:r>
              <a:rPr lang="en-US" sz="1800" b="1" spc="-45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Vector DB	</a:t>
            </a:r>
            <a:r>
              <a:rPr lang="en-US" sz="1800" b="1" spc="-4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Similarity</a:t>
            </a:r>
            <a:endParaRPr lang="en-US" sz="18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object 4">
            <a:extLst>
              <a:ext uri="{FF2B5EF4-FFF2-40B4-BE49-F238E27FC236}">
                <a16:creationId xmlns:a16="http://schemas.microsoft.com/office/drawing/2014/main" id="{0A33FD30-FD7F-29D1-6D4C-14FBDC5FBB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603" y="5713063"/>
            <a:ext cx="5054600" cy="958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C6110-C068-C450-9076-65326D57948D}"/>
              </a:ext>
            </a:extLst>
          </p:cNvPr>
          <p:cNvSpPr txBox="1"/>
          <p:nvPr/>
        </p:nvSpPr>
        <p:spPr>
          <a:xfrm>
            <a:off x="10260726" y="4894444"/>
            <a:ext cx="2141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Retrieving only a single document might not provide enough information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452AFDB-FBFD-8B55-8C66-FB44B8B2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" y="4498396"/>
            <a:ext cx="3606584" cy="7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37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>
            <a:extLst>
              <a:ext uri="{FF2B5EF4-FFF2-40B4-BE49-F238E27FC236}">
                <a16:creationId xmlns:a16="http://schemas.microsoft.com/office/drawing/2014/main" id="{CF0654C1-41A9-C489-537E-276A4B90C2D6}"/>
              </a:ext>
            </a:extLst>
          </p:cNvPr>
          <p:cNvGrpSpPr/>
          <p:nvPr/>
        </p:nvGrpSpPr>
        <p:grpSpPr>
          <a:xfrm>
            <a:off x="3850169" y="2886057"/>
            <a:ext cx="7885487" cy="3349744"/>
            <a:chOff x="1092801" y="1181690"/>
            <a:chExt cx="7472045" cy="341884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CDB68BE-0535-FAA4-DC4D-4FB621871E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801" y="1181690"/>
              <a:ext cx="5872311" cy="3418225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80B43B2-F812-CCA1-F73C-A2F297581C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4025" y="1200000"/>
              <a:ext cx="2220499" cy="605174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AF55C40C-5022-95F8-7659-FAB5748949B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4025" y="1740375"/>
              <a:ext cx="2220500" cy="60517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66EFC-6107-BEB5-F0D6-AEA424B9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RAG - RAG-Token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8BD8-D6AF-9A88-6FDB-995E0BD2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28" y="1293370"/>
            <a:ext cx="105156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dirty="0"/>
              <a:t>LLM analyzes user query generates a </a:t>
            </a:r>
            <a:r>
              <a:rPr lang="en-US" sz="2400" dirty="0">
                <a:solidFill>
                  <a:srgbClr val="C00000"/>
                </a:solidFill>
              </a:rPr>
              <a:t>token</a:t>
            </a:r>
            <a:r>
              <a:rPr lang="en-US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Retrieves</a:t>
            </a:r>
            <a:r>
              <a:rPr lang="en-US" sz="2400" dirty="0"/>
              <a:t> the most relevant information to the </a:t>
            </a:r>
            <a:r>
              <a:rPr lang="en-US" sz="2400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 of generated token(s)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LLM uses retrieved data, user query, and generated tokens to predict </a:t>
            </a:r>
            <a:r>
              <a:rPr lang="en-US" sz="2400" dirty="0">
                <a:solidFill>
                  <a:srgbClr val="C00000"/>
                </a:solidFill>
              </a:rPr>
              <a:t>next token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Repeats</a:t>
            </a:r>
            <a:r>
              <a:rPr lang="en-US" sz="2400" dirty="0"/>
              <a:t> 2 and 3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Problem:</a:t>
            </a:r>
            <a:r>
              <a:rPr lang="en-US" sz="2400" dirty="0"/>
              <a:t> Computationally </a:t>
            </a:r>
            <a:r>
              <a:rPr lang="en-US" sz="2400" dirty="0">
                <a:solidFill>
                  <a:srgbClr val="C00000"/>
                </a:solidFill>
              </a:rPr>
              <a:t>expensive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42C28-078B-A121-702D-11E6DD89F74F}"/>
              </a:ext>
            </a:extLst>
          </p:cNvPr>
          <p:cNvSpPr txBox="1"/>
          <p:nvPr/>
        </p:nvSpPr>
        <p:spPr>
          <a:xfrm>
            <a:off x="1251766" y="3406756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User Query:</a:t>
            </a:r>
          </a:p>
          <a:p>
            <a:r>
              <a:rPr lang="en-US" sz="1800" dirty="0"/>
              <a:t>When did Jobs become CEO?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39B1F-E576-FEB8-4B0C-757FF4BBE245}"/>
              </a:ext>
            </a:extLst>
          </p:cNvPr>
          <p:cNvSpPr txBox="1"/>
          <p:nvPr/>
        </p:nvSpPr>
        <p:spPr>
          <a:xfrm>
            <a:off x="2144594" y="524291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LLM Response: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10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9F08-EE7D-CCEB-FCD1-ADF06F5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RAG - RAG-Sequence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6AF31-692D-F6E6-5D47-65C63D456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252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Retrieves</a:t>
            </a:r>
            <a:r>
              <a:rPr lang="en-US" sz="2600" dirty="0"/>
              <a:t> the most relevant information in vector DB to the context of </a:t>
            </a:r>
            <a:r>
              <a:rPr lang="en-US" sz="2600" dirty="0">
                <a:solidFill>
                  <a:srgbClr val="C00000"/>
                </a:solidFill>
              </a:rPr>
              <a:t>user query</a:t>
            </a:r>
            <a:r>
              <a:rPr lang="en-US" sz="2600" dirty="0"/>
              <a:t> (embedding of query)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LLM uses </a:t>
            </a:r>
            <a:r>
              <a:rPr lang="en-US" sz="2600" dirty="0">
                <a:solidFill>
                  <a:srgbClr val="C00000"/>
                </a:solidFill>
              </a:rPr>
              <a:t>retrieved data </a:t>
            </a:r>
            <a:r>
              <a:rPr lang="en-US" sz="2600" dirty="0"/>
              <a:t>and user query to generate </a:t>
            </a:r>
            <a:r>
              <a:rPr lang="en-US" sz="2600" dirty="0">
                <a:solidFill>
                  <a:srgbClr val="C00000"/>
                </a:solidFill>
              </a:rPr>
              <a:t>entire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response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87C82-A233-6694-E178-DDA16B7BC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90" y="3302311"/>
            <a:ext cx="10536741" cy="34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8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F7953-0F96-88FC-378D-59635839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811" y="2302113"/>
            <a:ext cx="5368732" cy="451408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127" y="411431"/>
            <a:ext cx="9306543" cy="697627"/>
          </a:xfrm>
          <a:prstGeom prst="rect">
            <a:avLst/>
          </a:prstGeom>
        </p:spPr>
        <p:txBody>
          <a:bodyPr vert="horz" wrap="square" lIns="0" tIns="203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60"/>
              </a:spcBef>
            </a:pPr>
            <a:r>
              <a:rPr lang="en-US" spc="7" dirty="0">
                <a:cs typeface="Georgia"/>
              </a:rPr>
              <a:t>Training</a:t>
            </a:r>
            <a:endParaRPr spc="7" dirty="0"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06908" y="4776451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36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CB05-835A-C696-CDE8-2D24FB9F6355}"/>
              </a:ext>
            </a:extLst>
          </p:cNvPr>
          <p:cNvSpPr txBox="1"/>
          <p:nvPr/>
        </p:nvSpPr>
        <p:spPr>
          <a:xfrm>
            <a:off x="986319" y="1333951"/>
            <a:ext cx="1039744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spc="25" dirty="0">
                <a:latin typeface="+mn-lt"/>
                <a:cs typeface="Tahoma"/>
              </a:rPr>
              <a:t>An</a:t>
            </a:r>
            <a:r>
              <a:rPr lang="en-US" sz="2600" spc="25" dirty="0">
                <a:solidFill>
                  <a:srgbClr val="C00000"/>
                </a:solidFill>
                <a:latin typeface="+mn-lt"/>
                <a:cs typeface="Tahoma"/>
              </a:rPr>
              <a:t> encoder transformer </a:t>
            </a:r>
            <a:r>
              <a:rPr lang="en-US" sz="2600" spc="25" dirty="0">
                <a:latin typeface="+mn-lt"/>
                <a:cs typeface="Tahoma"/>
              </a:rPr>
              <a:t>(e.g., BERT) can be used for encoding context of data into </a:t>
            </a:r>
            <a:r>
              <a:rPr lang="en-US" sz="2600" spc="25" dirty="0">
                <a:solidFill>
                  <a:srgbClr val="C00000"/>
                </a:solidFill>
                <a:latin typeface="+mn-lt"/>
                <a:cs typeface="Tahoma"/>
              </a:rPr>
              <a:t>embeddings </a:t>
            </a:r>
            <a:r>
              <a:rPr lang="en-US" sz="2600" spc="25" dirty="0">
                <a:latin typeface="+mn-lt"/>
                <a:cs typeface="Tahoma"/>
              </a:rPr>
              <a:t>using</a:t>
            </a:r>
            <a:r>
              <a:rPr lang="en-US" sz="2600" spc="25" dirty="0">
                <a:solidFill>
                  <a:srgbClr val="C00000"/>
                </a:solidFill>
                <a:latin typeface="+mn-lt"/>
                <a:cs typeface="Tahoma"/>
              </a:rPr>
              <a:t> self-attention</a:t>
            </a:r>
            <a:r>
              <a:rPr lang="en-US" sz="2600" spc="25" dirty="0">
                <a:latin typeface="+mn-lt"/>
                <a:cs typeface="Tahoma"/>
              </a:rPr>
              <a:t> mechanism</a:t>
            </a: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F87D5-1F4A-0306-C90A-8DBDAEAE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9" y="2695040"/>
            <a:ext cx="5200650" cy="3543300"/>
          </a:xfrm>
          <a:prstGeom prst="rect">
            <a:avLst/>
          </a:prstGeom>
        </p:spPr>
      </p:pic>
      <p:sp>
        <p:nvSpPr>
          <p:cNvPr id="10" name="object 31">
            <a:extLst>
              <a:ext uri="{FF2B5EF4-FFF2-40B4-BE49-F238E27FC236}">
                <a16:creationId xmlns:a16="http://schemas.microsoft.com/office/drawing/2014/main" id="{BDEDC2FA-B7CD-E6C0-08DA-22DD60449352}"/>
              </a:ext>
            </a:extLst>
          </p:cNvPr>
          <p:cNvSpPr txBox="1"/>
          <p:nvPr/>
        </p:nvSpPr>
        <p:spPr>
          <a:xfrm>
            <a:off x="10371670" y="3429000"/>
            <a:ext cx="1668021" cy="3368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1051" spc="20" dirty="0">
                <a:latin typeface="Tahoma"/>
                <a:cs typeface="Tahoma"/>
              </a:rPr>
              <a:t>U</a:t>
            </a:r>
            <a:r>
              <a:rPr sz="1051" spc="20" dirty="0">
                <a:latin typeface="Tahoma"/>
                <a:cs typeface="Tahoma"/>
              </a:rPr>
              <a:t>s</a:t>
            </a:r>
            <a:r>
              <a:rPr sz="1051" spc="25" dirty="0">
                <a:latin typeface="Tahoma"/>
                <a:cs typeface="Tahoma"/>
              </a:rPr>
              <a:t>e</a:t>
            </a:r>
            <a:r>
              <a:rPr sz="1051" spc="-85" dirty="0">
                <a:latin typeface="Tahoma"/>
                <a:cs typeface="Tahoma"/>
              </a:rPr>
              <a:t> </a:t>
            </a:r>
            <a:r>
              <a:rPr sz="1051" spc="20" dirty="0">
                <a:latin typeface="Tahoma"/>
                <a:cs typeface="Tahoma"/>
              </a:rPr>
              <a:t>the</a:t>
            </a:r>
            <a:r>
              <a:rPr sz="1051" spc="-75" dirty="0">
                <a:latin typeface="Tahoma"/>
                <a:cs typeface="Tahoma"/>
              </a:rPr>
              <a:t> </a:t>
            </a:r>
            <a:r>
              <a:rPr sz="1051" spc="-95" dirty="0">
                <a:latin typeface="Tahoma"/>
                <a:cs typeface="Tahoma"/>
              </a:rPr>
              <a:t>[</a:t>
            </a:r>
            <a:r>
              <a:rPr sz="1051" spc="20" dirty="0">
                <a:latin typeface="Tahoma"/>
                <a:cs typeface="Tahoma"/>
              </a:rPr>
              <a:t>cls</a:t>
            </a:r>
            <a:r>
              <a:rPr sz="1051" spc="-75" dirty="0">
                <a:latin typeface="Tahoma"/>
                <a:cs typeface="Tahoma"/>
              </a:rPr>
              <a:t>]  </a:t>
            </a:r>
            <a:r>
              <a:rPr sz="1051" spc="25" dirty="0">
                <a:latin typeface="Tahoma"/>
                <a:cs typeface="Tahoma"/>
              </a:rPr>
              <a:t>to</a:t>
            </a:r>
            <a:r>
              <a:rPr sz="1051" spc="31" dirty="0">
                <a:latin typeface="Tahoma"/>
                <a:cs typeface="Tahoma"/>
              </a:rPr>
              <a:t>ken</a:t>
            </a:r>
            <a:r>
              <a:rPr sz="1051" spc="-80" dirty="0">
                <a:latin typeface="Tahoma"/>
                <a:cs typeface="Tahoma"/>
              </a:rPr>
              <a:t> </a:t>
            </a:r>
            <a:r>
              <a:rPr sz="1051" dirty="0">
                <a:latin typeface="Tahoma"/>
                <a:cs typeface="Tahoma"/>
              </a:rPr>
              <a:t>a</a:t>
            </a:r>
            <a:r>
              <a:rPr sz="1051" spc="5" dirty="0">
                <a:latin typeface="Tahoma"/>
                <a:cs typeface="Tahoma"/>
              </a:rPr>
              <a:t>s</a:t>
            </a:r>
            <a:r>
              <a:rPr sz="1051" spc="-80" dirty="0">
                <a:latin typeface="Tahoma"/>
                <a:cs typeface="Tahoma"/>
              </a:rPr>
              <a:t> </a:t>
            </a:r>
            <a:r>
              <a:rPr sz="1051" spc="20" dirty="0">
                <a:latin typeface="Tahoma"/>
                <a:cs typeface="Tahoma"/>
              </a:rPr>
              <a:t>s</a:t>
            </a:r>
            <a:r>
              <a:rPr sz="1051" spc="15" dirty="0">
                <a:latin typeface="Tahoma"/>
                <a:cs typeface="Tahoma"/>
              </a:rPr>
              <a:t>ente</a:t>
            </a:r>
            <a:r>
              <a:rPr sz="1051" spc="35" dirty="0">
                <a:latin typeface="Tahoma"/>
                <a:cs typeface="Tahoma"/>
              </a:rPr>
              <a:t>nc</a:t>
            </a:r>
            <a:r>
              <a:rPr sz="1051" spc="40" dirty="0">
                <a:latin typeface="Tahoma"/>
                <a:cs typeface="Tahoma"/>
              </a:rPr>
              <a:t>e</a:t>
            </a:r>
            <a:r>
              <a:rPr sz="1051" spc="-71" dirty="0">
                <a:latin typeface="Tahoma"/>
                <a:cs typeface="Tahoma"/>
              </a:rPr>
              <a:t> </a:t>
            </a:r>
            <a:r>
              <a:rPr sz="1051" spc="45" dirty="0">
                <a:latin typeface="Tahoma"/>
                <a:cs typeface="Tahoma"/>
              </a:rPr>
              <a:t>e</a:t>
            </a:r>
            <a:r>
              <a:rPr sz="1051" spc="51" dirty="0">
                <a:latin typeface="Tahoma"/>
                <a:cs typeface="Tahoma"/>
              </a:rPr>
              <a:t>m</a:t>
            </a:r>
            <a:r>
              <a:rPr sz="1051" spc="65" dirty="0">
                <a:latin typeface="Tahoma"/>
                <a:cs typeface="Tahoma"/>
              </a:rPr>
              <a:t>be</a:t>
            </a:r>
            <a:r>
              <a:rPr sz="1051" spc="40" dirty="0">
                <a:latin typeface="Tahoma"/>
                <a:cs typeface="Tahoma"/>
              </a:rPr>
              <a:t>dding.</a:t>
            </a:r>
            <a:endParaRPr sz="105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60305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E2E80-499C-B514-5EEA-50257E51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80" y="4255905"/>
            <a:ext cx="5297343" cy="240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78370-569F-38B4-3AF6-8D340072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7" y="314109"/>
            <a:ext cx="9258707" cy="1025921"/>
          </a:xfrm>
        </p:spPr>
        <p:txBody>
          <a:bodyPr/>
          <a:lstStyle/>
          <a:p>
            <a:r>
              <a:rPr lang="en-US" i="0" dirty="0">
                <a:solidFill>
                  <a:srgbClr val="0C0D0E"/>
                </a:solidFill>
                <a:effectLst/>
                <a:highlight>
                  <a:srgbClr val="FFFFFF"/>
                </a:highlight>
              </a:rPr>
              <a:t>Advantages of Vector Databases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B6DEE-2089-28C6-FE0C-416405CB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258" y="1398481"/>
            <a:ext cx="11018406" cy="4632449"/>
          </a:xfrm>
        </p:spPr>
        <p:txBody>
          <a:bodyPr/>
          <a:lstStyle/>
          <a:p>
            <a:pPr marL="358986" indent="-342900">
              <a:spcBef>
                <a:spcPts val="713"/>
              </a:spcBef>
              <a:buFont typeface="Arial" panose="020B0604020202020204" pitchFamily="34" charset="0"/>
              <a:buChar char="•"/>
              <a:tabLst>
                <a:tab pos="505447" algn="l"/>
                <a:tab pos="506294" algn="l"/>
              </a:tabLst>
            </a:pPr>
            <a:r>
              <a:rPr lang="en-US" sz="2000" b="1" spc="-7" dirty="0">
                <a:cs typeface="Georgia"/>
              </a:rPr>
              <a:t>Dynamic Knowledge</a:t>
            </a:r>
            <a:r>
              <a:rPr lang="en-US" sz="2000" b="1" dirty="0">
                <a:cs typeface="Georgia"/>
              </a:rPr>
              <a:t>: </a:t>
            </a:r>
            <a:r>
              <a:rPr lang="en-US" sz="2000" spc="-7" dirty="0">
                <a:cs typeface="Georgia"/>
              </a:rPr>
              <a:t>provides</a:t>
            </a:r>
            <a:r>
              <a:rPr lang="en-US" sz="2000" spc="20" dirty="0">
                <a:solidFill>
                  <a:srgbClr val="C00000"/>
                </a:solidFill>
                <a:cs typeface="Georgia"/>
              </a:rPr>
              <a:t>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real-time</a:t>
            </a:r>
            <a:r>
              <a:rPr lang="en-US" sz="2000" spc="-7" dirty="0">
                <a:cs typeface="Georgia"/>
              </a:rPr>
              <a:t> / near real-time information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 </a:t>
            </a:r>
          </a:p>
          <a:p>
            <a:pPr marL="358986" indent="-342900">
              <a:spcBef>
                <a:spcPts val="713"/>
              </a:spcBef>
              <a:buFont typeface="Arial" panose="020B0604020202020204" pitchFamily="34" charset="0"/>
              <a:buChar char="•"/>
              <a:tabLst>
                <a:tab pos="505447" algn="l"/>
                <a:tab pos="506294" algn="l"/>
              </a:tabLst>
            </a:pPr>
            <a:r>
              <a:rPr lang="en-US" sz="2000" b="1" spc="-7" dirty="0">
                <a:cs typeface="Georgia"/>
              </a:rPr>
              <a:t>Efficiency</a:t>
            </a:r>
            <a:r>
              <a:rPr lang="en-US" sz="2000" b="1" dirty="0">
                <a:cs typeface="Georgia"/>
              </a:rPr>
              <a:t>: </a:t>
            </a:r>
            <a:r>
              <a:rPr lang="en-US" sz="2000" spc="-7" dirty="0">
                <a:cs typeface="Georgia"/>
              </a:rPr>
              <a:t>don’t need huge number of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parameters</a:t>
            </a:r>
            <a:r>
              <a:rPr lang="en-US" sz="2000" spc="-7" dirty="0">
                <a:cs typeface="Georgia"/>
              </a:rPr>
              <a:t> to encode all data, hence,</a:t>
            </a:r>
            <a:r>
              <a:rPr lang="en-US" sz="2000" spc="-20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models</a:t>
            </a:r>
            <a:r>
              <a:rPr lang="en-US" sz="2000" spc="-20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can</a:t>
            </a:r>
            <a:r>
              <a:rPr lang="en-US" sz="2000" spc="-13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be</a:t>
            </a:r>
            <a:r>
              <a:rPr lang="en-US" sz="2000" spc="-20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much</a:t>
            </a:r>
            <a:r>
              <a:rPr lang="en-US" sz="2000" spc="33" dirty="0">
                <a:cs typeface="Georgia"/>
              </a:rPr>
              <a:t>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smaller</a:t>
            </a:r>
            <a:r>
              <a:rPr lang="en-US" sz="2000" spc="-20" dirty="0">
                <a:solidFill>
                  <a:srgbClr val="C00000"/>
                </a:solidFill>
                <a:cs typeface="Georgia"/>
              </a:rPr>
              <a:t>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and</a:t>
            </a:r>
            <a:r>
              <a:rPr lang="en-US" sz="2000" spc="-13" dirty="0">
                <a:solidFill>
                  <a:srgbClr val="C00000"/>
                </a:solidFill>
                <a:cs typeface="Georgia"/>
              </a:rPr>
              <a:t>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faster</a:t>
            </a:r>
          </a:p>
          <a:p>
            <a:pPr marL="358986" indent="-342900">
              <a:spcBef>
                <a:spcPts val="713"/>
              </a:spcBef>
              <a:buFont typeface="Arial" panose="020B0604020202020204" pitchFamily="34" charset="0"/>
              <a:buChar char="•"/>
              <a:tabLst>
                <a:tab pos="505447" algn="l"/>
                <a:tab pos="506294" algn="l"/>
              </a:tabLst>
            </a:pPr>
            <a:r>
              <a:rPr lang="en-US" sz="2000" b="1" spc="-7" dirty="0">
                <a:solidFill>
                  <a:srgbClr val="0C0D0E"/>
                </a:solidFill>
                <a:highlight>
                  <a:srgbClr val="FFFFFF"/>
                </a:highlight>
                <a:ea typeface="Source Sans Pro" panose="020B0503030403020204" pitchFamily="34" charset="0"/>
                <a:cs typeface="Georgia"/>
              </a:rPr>
              <a:t>Context-Aware</a:t>
            </a:r>
            <a:r>
              <a:rPr lang="en-US" sz="2000" spc="-7" dirty="0">
                <a:solidFill>
                  <a:srgbClr val="0C0D0E"/>
                </a:solidFill>
                <a:highlight>
                  <a:srgbClr val="FFFFFF"/>
                </a:highlight>
                <a:ea typeface="Source Sans Pro" panose="020B0503030403020204" pitchFamily="34" charset="0"/>
                <a:cs typeface="Georgia"/>
              </a:rPr>
              <a:t>: finding information with similar context, making the retrieval highly </a:t>
            </a:r>
            <a:r>
              <a:rPr lang="en-US" sz="2000" spc="-7" dirty="0">
                <a:solidFill>
                  <a:srgbClr val="C00000"/>
                </a:solidFill>
                <a:highlight>
                  <a:srgbClr val="FFFFFF"/>
                </a:highlight>
                <a:ea typeface="Source Sans Pro" panose="020B0503030403020204" pitchFamily="34" charset="0"/>
                <a:cs typeface="Georgia"/>
              </a:rPr>
              <a:t>contextual</a:t>
            </a:r>
            <a:r>
              <a:rPr lang="en-US" sz="2000" spc="-7" dirty="0">
                <a:solidFill>
                  <a:srgbClr val="0C0D0E"/>
                </a:solidFill>
                <a:highlight>
                  <a:srgbClr val="FFFFFF"/>
                </a:highlight>
                <a:ea typeface="Source Sans Pro" panose="020B0503030403020204" pitchFamily="34" charset="0"/>
                <a:cs typeface="Georgia"/>
              </a:rPr>
              <a:t>.</a:t>
            </a:r>
          </a:p>
          <a:p>
            <a:pPr marL="358986" indent="-342900">
              <a:spcBef>
                <a:spcPts val="713"/>
              </a:spcBef>
              <a:buFont typeface="Arial" panose="020B0604020202020204" pitchFamily="34" charset="0"/>
              <a:buChar char="•"/>
              <a:tabLst>
                <a:tab pos="505447" algn="l"/>
                <a:tab pos="506294" algn="l"/>
              </a:tabLst>
            </a:pPr>
            <a:r>
              <a:rPr lang="en-US" sz="2000" b="1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Multi-Model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: </a:t>
            </a:r>
            <a:r>
              <a:rPr lang="en-US" sz="2000" dirty="0">
                <a:solidFill>
                  <a:srgbClr val="0C0D0E"/>
                </a:solidFill>
                <a:highlight>
                  <a:srgbClr val="FFFFFF"/>
                </a:highlight>
                <a:ea typeface="Source Sans Pro" panose="020B0503030403020204" pitchFamily="34" charset="0"/>
              </a:rPr>
              <a:t>d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ata can be any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modalities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, such as images, audio, or even their combinations besides their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meta-data</a:t>
            </a:r>
          </a:p>
          <a:p>
            <a:pPr marL="342900" indent="-342900">
              <a:lnSpc>
                <a:spcPts val="2680"/>
              </a:lnSpc>
              <a:buFont typeface="Arial" panose="020B0604020202020204" pitchFamily="34" charset="0"/>
              <a:buChar char="•"/>
              <a:tabLst>
                <a:tab pos="488514" algn="l"/>
              </a:tabLst>
            </a:pPr>
            <a:r>
              <a:rPr lang="en-US" sz="2000" b="1" spc="-7" dirty="0">
                <a:cs typeface="Georgia"/>
              </a:rPr>
              <a:t>Traceability</a:t>
            </a:r>
            <a:r>
              <a:rPr lang="en-US" sz="2000" b="1" dirty="0">
                <a:cs typeface="Georgia"/>
              </a:rPr>
              <a:t>: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sources</a:t>
            </a:r>
            <a:r>
              <a:rPr lang="en-US" sz="2000" spc="-7" dirty="0">
                <a:cs typeface="Georgia"/>
              </a:rPr>
              <a:t> retrieved by the</a:t>
            </a:r>
            <a:r>
              <a:rPr lang="en-US" sz="2000" spc="-13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model can be inspected,</a:t>
            </a:r>
            <a:r>
              <a:rPr lang="en-US" sz="2000" spc="-13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which is</a:t>
            </a:r>
            <a:r>
              <a:rPr lang="en-US" sz="2000" spc="-13" dirty="0">
                <a:cs typeface="Georgia"/>
              </a:rPr>
              <a:t> </a:t>
            </a:r>
            <a:r>
              <a:rPr lang="en-US" sz="2000" spc="-7" dirty="0">
                <a:cs typeface="Georgia"/>
              </a:rPr>
              <a:t>more</a:t>
            </a:r>
            <a:r>
              <a:rPr lang="en-US" sz="2000" spc="93" dirty="0">
                <a:cs typeface="Georgia"/>
              </a:rPr>
              <a:t> </a:t>
            </a:r>
            <a:r>
              <a:rPr lang="en-US" sz="2000" spc="-7" dirty="0">
                <a:solidFill>
                  <a:srgbClr val="C00000"/>
                </a:solidFill>
                <a:cs typeface="Georgia"/>
              </a:rPr>
              <a:t>reliable</a:t>
            </a:r>
            <a:endParaRPr lang="en-US" sz="2000" spc="-7" dirty="0">
              <a:solidFill>
                <a:srgbClr val="0C0D0E"/>
              </a:solidFill>
              <a:highlight>
                <a:srgbClr val="FFFFFF"/>
              </a:highlight>
              <a:ea typeface="Source Sans Pro" panose="020B0503030403020204" pitchFamily="34" charset="0"/>
              <a:cs typeface="Georgia"/>
            </a:endParaRPr>
          </a:p>
          <a:p>
            <a:pPr marL="342900" indent="-342900">
              <a:lnSpc>
                <a:spcPts val="2680"/>
              </a:lnSpc>
              <a:buFont typeface="Arial" panose="020B0604020202020204" pitchFamily="34" charset="0"/>
              <a:buChar char="•"/>
              <a:tabLst>
                <a:tab pos="488514" algn="l"/>
              </a:tabLst>
            </a:pPr>
            <a:r>
              <a:rPr lang="en-US" sz="2000" b="1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External Knowledge: 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Vector DB provides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factual knowledge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outside of pre-trained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knowledge </a:t>
            </a:r>
            <a:r>
              <a:rPr lang="en-US" sz="20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which avoids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ea typeface="Source Sans Pro" panose="020B0503030403020204" pitchFamily="34" charset="0"/>
              </a:rPr>
              <a:t>hallucinations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454F9-F417-8174-3A9F-8F9CDF74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8" y="5300635"/>
            <a:ext cx="5297343" cy="11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45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0787-3CFD-6751-69D9-3DBB2977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Limitations of LLMs - </a:t>
            </a:r>
            <a:r>
              <a:rPr lang="en-US" dirty="0"/>
              <a:t>Hallucination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75CF6-4D96-6529-63D5-3B46184D6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6636" cy="4351338"/>
          </a:xfrm>
        </p:spPr>
        <p:txBody>
          <a:bodyPr/>
          <a:lstStyle/>
          <a:p>
            <a:r>
              <a:rPr lang="en-US" sz="2600" dirty="0"/>
              <a:t>Hallucination is generated information by the model that is </a:t>
            </a:r>
            <a:r>
              <a:rPr lang="en-US" sz="2600" dirty="0">
                <a:solidFill>
                  <a:srgbClr val="C00000"/>
                </a:solidFill>
              </a:rPr>
              <a:t>factually incorrect</a:t>
            </a:r>
            <a:r>
              <a:rPr lang="en-US" sz="2600" dirty="0"/>
              <a:t>, nonsensical, or not grounded in the data it was trained on.</a:t>
            </a:r>
          </a:p>
          <a:p>
            <a:r>
              <a:rPr lang="en-US" sz="2600" dirty="0"/>
              <a:t>LLMs are trained to </a:t>
            </a:r>
            <a:r>
              <a:rPr lang="en-US" sz="2600" dirty="0">
                <a:solidFill>
                  <a:srgbClr val="C00000"/>
                </a:solidFill>
              </a:rPr>
              <a:t>predict the most probable next word </a:t>
            </a:r>
            <a:r>
              <a:rPr lang="en-US" sz="2600" dirty="0"/>
              <a:t>based on patterns learned from a vast amount of text data. 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dirty="0"/>
              <a:t>LLMs weights are </a:t>
            </a:r>
            <a:r>
              <a:rPr lang="en-US" sz="2600" dirty="0">
                <a:solidFill>
                  <a:srgbClr val="C00000"/>
                </a:solidFill>
              </a:rPr>
              <a:t>locked</a:t>
            </a:r>
            <a:r>
              <a:rPr lang="en-US" sz="2600" dirty="0"/>
              <a:t> after training (pre-training and fine-tuning)</a:t>
            </a:r>
          </a:p>
          <a:p>
            <a:r>
              <a:rPr lang="en-US" sz="2600" dirty="0"/>
              <a:t>If the query is about a new information or information </a:t>
            </a:r>
            <a:r>
              <a:rPr lang="en-US" sz="2600" dirty="0">
                <a:solidFill>
                  <a:srgbClr val="C00000"/>
                </a:solidFill>
              </a:rPr>
              <a:t>not existed </a:t>
            </a: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data, the most probable words can be an </a:t>
            </a:r>
            <a:r>
              <a:rPr lang="en-US" sz="2600" dirty="0">
                <a:solidFill>
                  <a:srgbClr val="C00000"/>
                </a:solidFill>
              </a:rPr>
              <a:t>incorrect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AFB7-D77F-76E8-0FC2-62FBF203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910" y="2046270"/>
            <a:ext cx="1916913" cy="41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83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3B0D-66DC-8DC0-895E-1195BCC9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708"/>
            <a:ext cx="10515600" cy="1325563"/>
          </a:xfrm>
        </p:spPr>
        <p:txBody>
          <a:bodyPr/>
          <a:lstStyle/>
          <a:p>
            <a:r>
              <a:rPr lang="en-US" dirty="0"/>
              <a:t>Types of Hallucinations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B09E-A145-5DC5-BE5C-41839E9F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575"/>
            <a:ext cx="11138647" cy="4351338"/>
          </a:xfrm>
        </p:spPr>
        <p:txBody>
          <a:bodyPr/>
          <a:lstStyle/>
          <a:p>
            <a:r>
              <a:rPr lang="en-US" sz="2400" b="1" dirty="0"/>
              <a:t>Factual</a:t>
            </a:r>
            <a:r>
              <a:rPr lang="en-US" sz="2400" dirty="0"/>
              <a:t>: The model may </a:t>
            </a:r>
            <a:r>
              <a:rPr lang="en-US" sz="2400" dirty="0">
                <a:solidFill>
                  <a:srgbClr val="C00000"/>
                </a:solidFill>
              </a:rPr>
              <a:t>invent</a:t>
            </a:r>
            <a:r>
              <a:rPr lang="en-US" sz="2400" dirty="0"/>
              <a:t> details, such as attributing a quote to the wrong person, </a:t>
            </a:r>
            <a:r>
              <a:rPr lang="en-US" sz="2400" dirty="0">
                <a:solidFill>
                  <a:srgbClr val="C00000"/>
                </a:solidFill>
              </a:rPr>
              <a:t>making up </a:t>
            </a:r>
            <a:r>
              <a:rPr lang="en-US" sz="2400" dirty="0"/>
              <a:t>historical events, or providing incorrect statistics.</a:t>
            </a:r>
          </a:p>
          <a:p>
            <a:endParaRPr lang="en-US" sz="2400" dirty="0"/>
          </a:p>
          <a:p>
            <a:r>
              <a:rPr lang="en-US" sz="2400" b="1" dirty="0"/>
              <a:t>Logical</a:t>
            </a:r>
            <a:r>
              <a:rPr lang="en-US" sz="2400" dirty="0"/>
              <a:t>: The model might generate text that </a:t>
            </a:r>
            <a:r>
              <a:rPr lang="en-US" sz="2400" dirty="0">
                <a:solidFill>
                  <a:srgbClr val="C00000"/>
                </a:solidFill>
              </a:rPr>
              <a:t>defies logic</a:t>
            </a:r>
            <a:r>
              <a:rPr lang="en-US" sz="2400" dirty="0"/>
              <a:t> or common sense, such as </a:t>
            </a:r>
            <a:r>
              <a:rPr lang="en-US" sz="2400" dirty="0">
                <a:solidFill>
                  <a:srgbClr val="C00000"/>
                </a:solidFill>
              </a:rPr>
              <a:t>contradictory</a:t>
            </a:r>
            <a:r>
              <a:rPr lang="en-US" sz="2400" dirty="0"/>
              <a:t> statements within the same response.</a:t>
            </a:r>
          </a:p>
          <a:p>
            <a:endParaRPr lang="en-US" sz="2400" dirty="0"/>
          </a:p>
          <a:p>
            <a:r>
              <a:rPr lang="en-US" sz="2400" b="1" dirty="0"/>
              <a:t>Contextual</a:t>
            </a:r>
            <a:r>
              <a:rPr lang="en-US" sz="2400" dirty="0"/>
              <a:t>: The model might provide information that </a:t>
            </a:r>
            <a:r>
              <a:rPr lang="en-US" sz="2400" dirty="0">
                <a:solidFill>
                  <a:srgbClr val="C00000"/>
                </a:solidFill>
              </a:rPr>
              <a:t>doesn't fit the given context</a:t>
            </a:r>
            <a:r>
              <a:rPr lang="en-US" sz="2400" dirty="0"/>
              <a:t>, either by misunderstanding the prompt or by pulling in unrelated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5BC4E-2A55-3ED2-E970-44B77671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741182"/>
            <a:ext cx="5737500" cy="197946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385FE4-88B2-8099-5F21-65293CBF16A7}"/>
              </a:ext>
            </a:extLst>
          </p:cNvPr>
          <p:cNvSpPr/>
          <p:nvPr/>
        </p:nvSpPr>
        <p:spPr>
          <a:xfrm>
            <a:off x="633871" y="6351312"/>
            <a:ext cx="6612673" cy="3693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0EF12-D052-C584-47BF-9E5C762B7F76}"/>
              </a:ext>
            </a:extLst>
          </p:cNvPr>
          <p:cNvSpPr txBox="1"/>
          <p:nvPr/>
        </p:nvSpPr>
        <p:spPr>
          <a:xfrm>
            <a:off x="6575698" y="6040068"/>
            <a:ext cx="21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Fake Reference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62E22-E471-3AA5-1E8B-4D3790E758B1}"/>
              </a:ext>
            </a:extLst>
          </p:cNvPr>
          <p:cNvSpPr txBox="1"/>
          <p:nvPr/>
        </p:nvSpPr>
        <p:spPr>
          <a:xfrm>
            <a:off x="8975057" y="6535978"/>
            <a:ext cx="349660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https://www.nature.com/articles/s41598-023-41032-5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27F5C-8146-5A8F-333C-C74212267E36}"/>
              </a:ext>
            </a:extLst>
          </p:cNvPr>
          <p:cNvSpPr txBox="1"/>
          <p:nvPr/>
        </p:nvSpPr>
        <p:spPr>
          <a:xfrm>
            <a:off x="8878756" y="5423826"/>
            <a:ext cx="3293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study shows that 55% of the GPT-3.5 citations and 18% of the GPT-4 citations are </a:t>
            </a:r>
            <a:r>
              <a:rPr lang="en-US" dirty="0">
                <a:solidFill>
                  <a:srgbClr val="C00000"/>
                </a:solidFill>
              </a:rPr>
              <a:t>fabricated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34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403" y="618925"/>
            <a:ext cx="11032067" cy="632651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87" dirty="0"/>
              <a:t>Emergent Abilities of LLMs – </a:t>
            </a:r>
            <a:r>
              <a:rPr lang="en-US" sz="4000" dirty="0"/>
              <a:t>Knowledge Base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3643785" y="6360030"/>
            <a:ext cx="429852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220" dirty="0">
                <a:solidFill>
                  <a:schemeClr val="tx2"/>
                </a:solidFill>
                <a:latin typeface="Times New Roman"/>
                <a:cs typeface="Times New Roman"/>
              </a:rPr>
              <a:t>G</a:t>
            </a:r>
            <a:r>
              <a:rPr sz="2000" b="1" spc="-20" dirty="0">
                <a:solidFill>
                  <a:schemeClr val="tx2"/>
                </a:solidFill>
                <a:latin typeface="Times New Roman"/>
                <a:cs typeface="Times New Roman"/>
              </a:rPr>
              <a:t>P</a:t>
            </a:r>
            <a:r>
              <a:rPr sz="2000" b="1" spc="-220" dirty="0">
                <a:solidFill>
                  <a:schemeClr val="tx2"/>
                </a:solidFill>
                <a:latin typeface="Times New Roman"/>
                <a:cs typeface="Times New Roman"/>
              </a:rPr>
              <a:t>T</a:t>
            </a:r>
            <a:r>
              <a:rPr sz="2000" b="1" spc="7" dirty="0">
                <a:solidFill>
                  <a:schemeClr val="tx2"/>
                </a:solidFill>
                <a:latin typeface="Times New Roman"/>
                <a:cs typeface="Times New Roman"/>
              </a:rPr>
              <a:t>-</a:t>
            </a:r>
            <a:r>
              <a:rPr lang="en-US" sz="2000" b="1" spc="7" dirty="0">
                <a:solidFill>
                  <a:schemeClr val="tx2"/>
                </a:solidFill>
                <a:latin typeface="Times New Roman"/>
                <a:cs typeface="Times New Roman"/>
              </a:rPr>
              <a:t>4</a:t>
            </a:r>
            <a:r>
              <a:rPr sz="2000" b="1" spc="-53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b="1" spc="-233" dirty="0">
                <a:solidFill>
                  <a:schemeClr val="tx2"/>
                </a:solidFill>
                <a:latin typeface="Times New Roman"/>
                <a:cs typeface="Times New Roman"/>
              </a:rPr>
              <a:t>Z</a:t>
            </a:r>
            <a:r>
              <a:rPr sz="2000" b="1" spc="67" dirty="0">
                <a:solidFill>
                  <a:schemeClr val="tx2"/>
                </a:solidFill>
                <a:latin typeface="Times New Roman"/>
                <a:cs typeface="Times New Roman"/>
              </a:rPr>
              <a:t>e</a:t>
            </a:r>
            <a:r>
              <a:rPr sz="2000" b="1" spc="40" dirty="0">
                <a:solidFill>
                  <a:schemeClr val="tx2"/>
                </a:solidFill>
                <a:latin typeface="Times New Roman"/>
                <a:cs typeface="Times New Roman"/>
              </a:rPr>
              <a:t>r</a:t>
            </a:r>
            <a:r>
              <a:rPr sz="2000" b="1" spc="120" dirty="0">
                <a:solidFill>
                  <a:schemeClr val="tx2"/>
                </a:solidFill>
                <a:latin typeface="Times New Roman"/>
                <a:cs typeface="Times New Roman"/>
              </a:rPr>
              <a:t>o</a:t>
            </a:r>
            <a:r>
              <a:rPr sz="2000" b="1" spc="40" dirty="0">
                <a:solidFill>
                  <a:schemeClr val="tx2"/>
                </a:solidFill>
                <a:latin typeface="Times New Roman"/>
                <a:cs typeface="Times New Roman"/>
              </a:rPr>
              <a:t>-</a:t>
            </a:r>
            <a:r>
              <a:rPr sz="2000" b="1" spc="20" dirty="0">
                <a:solidFill>
                  <a:schemeClr val="tx2"/>
                </a:solidFill>
                <a:latin typeface="Times New Roman"/>
                <a:cs typeface="Times New Roman"/>
              </a:rPr>
              <a:t>s</a:t>
            </a:r>
            <a:r>
              <a:rPr sz="2000" b="1" spc="113" dirty="0">
                <a:solidFill>
                  <a:schemeClr val="tx2"/>
                </a:solidFill>
                <a:latin typeface="Times New Roman"/>
                <a:cs typeface="Times New Roman"/>
              </a:rPr>
              <a:t>h</a:t>
            </a:r>
            <a:r>
              <a:rPr sz="2000" b="1" spc="87" dirty="0">
                <a:solidFill>
                  <a:schemeClr val="tx2"/>
                </a:solidFill>
                <a:latin typeface="Times New Roman"/>
                <a:cs typeface="Times New Roman"/>
              </a:rPr>
              <a:t>o</a:t>
            </a:r>
            <a:r>
              <a:rPr sz="2000" b="1" spc="13" dirty="0">
                <a:solidFill>
                  <a:schemeClr val="tx2"/>
                </a:solidFill>
                <a:latin typeface="Times New Roman"/>
                <a:cs typeface="Times New Roman"/>
              </a:rPr>
              <a:t>t</a:t>
            </a:r>
            <a:r>
              <a:rPr sz="2000" b="1" spc="-53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b="1" spc="7" dirty="0">
                <a:solidFill>
                  <a:schemeClr val="tx2"/>
                </a:solidFill>
                <a:latin typeface="Times New Roman"/>
                <a:cs typeface="Times New Roman"/>
              </a:rPr>
              <a:t>Kn</a:t>
            </a:r>
            <a:r>
              <a:rPr sz="2000" b="1" spc="-7" dirty="0">
                <a:solidFill>
                  <a:schemeClr val="tx2"/>
                </a:solidFill>
                <a:latin typeface="Times New Roman"/>
                <a:cs typeface="Times New Roman"/>
              </a:rPr>
              <a:t>o</a:t>
            </a:r>
            <a:r>
              <a:rPr sz="2000" b="1" spc="60" dirty="0">
                <a:solidFill>
                  <a:schemeClr val="tx2"/>
                </a:solidFill>
                <a:latin typeface="Times New Roman"/>
                <a:cs typeface="Times New Roman"/>
              </a:rPr>
              <a:t>w</a:t>
            </a:r>
            <a:r>
              <a:rPr sz="2000" b="1" spc="67" dirty="0">
                <a:solidFill>
                  <a:schemeClr val="tx2"/>
                </a:solidFill>
                <a:latin typeface="Times New Roman"/>
                <a:cs typeface="Times New Roman"/>
              </a:rPr>
              <a:t>le</a:t>
            </a:r>
            <a:r>
              <a:rPr sz="2000" b="1" spc="87" dirty="0">
                <a:solidFill>
                  <a:schemeClr val="tx2"/>
                </a:solidFill>
                <a:latin typeface="Times New Roman"/>
                <a:cs typeface="Times New Roman"/>
              </a:rPr>
              <a:t>d</a:t>
            </a:r>
            <a:r>
              <a:rPr sz="2000" b="1" spc="33" dirty="0">
                <a:solidFill>
                  <a:schemeClr val="tx2"/>
                </a:solidFill>
                <a:latin typeface="Times New Roman"/>
                <a:cs typeface="Times New Roman"/>
              </a:rPr>
              <a:t>g</a:t>
            </a:r>
            <a:r>
              <a:rPr sz="2000" b="1" spc="140" dirty="0">
                <a:solidFill>
                  <a:schemeClr val="tx2"/>
                </a:solidFill>
                <a:latin typeface="Times New Roman"/>
                <a:cs typeface="Times New Roman"/>
              </a:rPr>
              <a:t>e</a:t>
            </a:r>
            <a:r>
              <a:rPr sz="2000" b="1" spc="-53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b="1" spc="-147" dirty="0">
                <a:solidFill>
                  <a:schemeClr val="tx2"/>
                </a:solidFill>
                <a:latin typeface="Times New Roman"/>
                <a:cs typeface="Times New Roman"/>
              </a:rPr>
              <a:t>R</a:t>
            </a:r>
            <a:r>
              <a:rPr sz="2000" b="1" spc="67" dirty="0">
                <a:solidFill>
                  <a:schemeClr val="tx2"/>
                </a:solidFill>
                <a:latin typeface="Times New Roman"/>
                <a:cs typeface="Times New Roman"/>
              </a:rPr>
              <a:t>etrie</a:t>
            </a:r>
            <a:r>
              <a:rPr sz="2000" b="1" spc="-20" dirty="0">
                <a:solidFill>
                  <a:schemeClr val="tx2"/>
                </a:solidFill>
                <a:latin typeface="Times New Roman"/>
                <a:cs typeface="Times New Roman"/>
              </a:rPr>
              <a:t>v</a:t>
            </a:r>
            <a:r>
              <a:rPr sz="2000" b="1" spc="47" dirty="0">
                <a:solidFill>
                  <a:schemeClr val="tx2"/>
                </a:solidFill>
                <a:latin typeface="Times New Roman"/>
                <a:cs typeface="Times New Roman"/>
              </a:rPr>
              <a:t>al</a:t>
            </a:r>
            <a:endParaRPr sz="20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403" y="1687058"/>
            <a:ext cx="11392272" cy="203132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95288" indent="-479201">
              <a:spcBef>
                <a:spcPts val="540"/>
              </a:spcBef>
              <a:buFont typeface="Arial"/>
              <a:buChar char="●"/>
              <a:tabLst>
                <a:tab pos="495288" algn="l"/>
                <a:tab pos="496134" algn="l"/>
              </a:tabLst>
            </a:pPr>
            <a:r>
              <a:rPr lang="en-US" sz="2400" spc="-93" dirty="0" err="1">
                <a:latin typeface="+mn-lt"/>
              </a:rPr>
              <a:t>LLMsʼ</a:t>
            </a:r>
            <a:r>
              <a:rPr lang="en-US" sz="2400" spc="-53" dirty="0">
                <a:latin typeface="+mn-lt"/>
              </a:rPr>
              <a:t> </a:t>
            </a:r>
            <a:r>
              <a:rPr lang="en-US" sz="2400" spc="113" dirty="0">
                <a:latin typeface="+mn-lt"/>
              </a:rPr>
              <a:t>ability</a:t>
            </a:r>
            <a:r>
              <a:rPr lang="en-US" sz="2400" spc="-60" dirty="0">
                <a:latin typeface="+mn-lt"/>
              </a:rPr>
              <a:t> </a:t>
            </a:r>
            <a:r>
              <a:rPr lang="en-US" sz="2400" spc="152" dirty="0">
                <a:latin typeface="+mn-lt"/>
              </a:rPr>
              <a:t>to</a:t>
            </a:r>
            <a:r>
              <a:rPr lang="en-US" sz="2400" spc="-60" dirty="0">
                <a:latin typeface="+mn-lt"/>
              </a:rPr>
              <a:t> </a:t>
            </a:r>
            <a:r>
              <a:rPr lang="en-US" sz="2400" spc="87" dirty="0">
                <a:solidFill>
                  <a:srgbClr val="C00000"/>
                </a:solidFill>
                <a:latin typeface="+mn-lt"/>
              </a:rPr>
              <a:t>store</a:t>
            </a:r>
            <a:r>
              <a:rPr lang="en-US" sz="2400" spc="-53" dirty="0">
                <a:latin typeface="+mn-lt"/>
              </a:rPr>
              <a:t> </a:t>
            </a:r>
            <a:r>
              <a:rPr lang="en-US" sz="2400" spc="152" dirty="0">
                <a:latin typeface="+mn-lt"/>
              </a:rPr>
              <a:t>information</a:t>
            </a:r>
            <a:r>
              <a:rPr lang="en-US" sz="2400" spc="-60" dirty="0">
                <a:latin typeface="+mn-lt"/>
              </a:rPr>
              <a:t> </a:t>
            </a:r>
            <a:r>
              <a:rPr lang="en-US" sz="2400" spc="152" dirty="0">
                <a:latin typeface="+mn-lt"/>
              </a:rPr>
              <a:t>is recognized during </a:t>
            </a:r>
            <a:r>
              <a:rPr lang="en-US" sz="2400" spc="152" dirty="0">
                <a:solidFill>
                  <a:srgbClr val="C00000"/>
                </a:solidFill>
                <a:latin typeface="+mn-lt"/>
              </a:rPr>
              <a:t>recent years</a:t>
            </a:r>
          </a:p>
          <a:p>
            <a:pPr marL="495288" indent="-479201">
              <a:spcBef>
                <a:spcPts val="540"/>
              </a:spcBef>
              <a:buFont typeface="Arial"/>
              <a:buChar char="●"/>
              <a:tabLst>
                <a:tab pos="495288" algn="l"/>
                <a:tab pos="496134" algn="l"/>
              </a:tabLst>
            </a:pPr>
            <a:r>
              <a:rPr lang="en-US" sz="2400" spc="87" dirty="0">
                <a:latin typeface="+mn-lt"/>
                <a:cs typeface="Times New Roman"/>
              </a:rPr>
              <a:t>Early LLMs, such as GPT-2, showed some capacity for this, but </a:t>
            </a:r>
            <a:r>
              <a:rPr lang="en-US" sz="2400" spc="87" dirty="0">
                <a:solidFill>
                  <a:srgbClr val="C00000"/>
                </a:solidFill>
                <a:latin typeface="+mn-lt"/>
                <a:cs typeface="Times New Roman"/>
              </a:rPr>
              <a:t>GPT-3</a:t>
            </a:r>
            <a:r>
              <a:rPr lang="en-US" sz="2400" spc="87" dirty="0">
                <a:latin typeface="+mn-lt"/>
                <a:cs typeface="Times New Roman"/>
              </a:rPr>
              <a:t> (2020) highlighted the potential of LLMs to serve as a </a:t>
            </a:r>
            <a:r>
              <a:rPr lang="en-US" sz="2400" spc="87" dirty="0">
                <a:solidFill>
                  <a:srgbClr val="C00000"/>
                </a:solidFill>
                <a:latin typeface="+mn-lt"/>
                <a:cs typeface="Times New Roman"/>
              </a:rPr>
              <a:t>knowledge repository</a:t>
            </a:r>
          </a:p>
          <a:p>
            <a:pPr marL="495288" indent="-479201">
              <a:spcBef>
                <a:spcPts val="407"/>
              </a:spcBef>
              <a:buFont typeface="Tahoma"/>
              <a:buChar char="●"/>
              <a:tabLst>
                <a:tab pos="495288" algn="l"/>
                <a:tab pos="496134" algn="l"/>
              </a:tabLst>
            </a:pPr>
            <a:r>
              <a:rPr lang="en-US" sz="2400" spc="47" dirty="0">
                <a:latin typeface="+mn-lt"/>
                <a:cs typeface="Times New Roman"/>
              </a:rPr>
              <a:t>Before that, </a:t>
            </a:r>
            <a:r>
              <a:rPr lang="en-US" sz="2400" spc="47" dirty="0">
                <a:solidFill>
                  <a:srgbClr val="C00000"/>
                </a:solidFill>
                <a:latin typeface="+mn-lt"/>
                <a:cs typeface="Times New Roman"/>
              </a:rPr>
              <a:t>t</a:t>
            </a:r>
            <a:r>
              <a:rPr sz="2400" spc="47" dirty="0">
                <a:solidFill>
                  <a:srgbClr val="C00000"/>
                </a:solidFill>
                <a:latin typeface="+mn-lt"/>
                <a:cs typeface="Times New Roman"/>
              </a:rPr>
              <a:t>raditional</a:t>
            </a:r>
            <a:r>
              <a:rPr sz="2400" spc="-6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87" dirty="0">
                <a:solidFill>
                  <a:srgbClr val="C00000"/>
                </a:solidFill>
                <a:latin typeface="+mn-lt"/>
                <a:cs typeface="Times New Roman"/>
              </a:rPr>
              <a:t>knowledge</a:t>
            </a:r>
            <a:r>
              <a:rPr sz="2400" spc="-53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sz="2400" spc="100" dirty="0">
                <a:solidFill>
                  <a:srgbClr val="C00000"/>
                </a:solidFill>
                <a:latin typeface="+mn-lt"/>
                <a:cs typeface="Times New Roman"/>
              </a:rPr>
              <a:t>bases</a:t>
            </a:r>
            <a:r>
              <a:rPr sz="2400" spc="-60" dirty="0">
                <a:solidFill>
                  <a:srgbClr val="C00000"/>
                </a:solidFill>
                <a:latin typeface="+mn-lt"/>
                <a:cs typeface="Times New Roman"/>
              </a:rPr>
              <a:t> </a:t>
            </a:r>
            <a:r>
              <a:rPr lang="en-US" sz="2400" spc="-60" dirty="0">
                <a:solidFill>
                  <a:srgbClr val="C00000"/>
                </a:solidFill>
                <a:latin typeface="+mn-lt"/>
                <a:cs typeface="Times New Roman"/>
              </a:rPr>
              <a:t>/ data sources </a:t>
            </a:r>
            <a:r>
              <a:rPr lang="en-US" sz="2400" spc="127" dirty="0">
                <a:latin typeface="+mn-lt"/>
                <a:cs typeface="Times New Roman"/>
              </a:rPr>
              <a:t>were used for storing information </a:t>
            </a:r>
            <a:endParaRPr sz="2400" dirty="0">
              <a:latin typeface="+mn-lt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39AE68-97BD-E7C1-9741-33C7678D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75" y="3646688"/>
            <a:ext cx="10509449" cy="21773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409EDF-5DC5-454F-7B96-AA66A2C7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3" y="4945691"/>
            <a:ext cx="10077833" cy="154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48FD5-9A6D-3B63-82A9-207CEA7F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Hallucination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77F0-BE44-D976-C2C9-62A4BE093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120" y="1589320"/>
            <a:ext cx="10515600" cy="4351338"/>
          </a:xfrm>
        </p:spPr>
        <p:txBody>
          <a:bodyPr/>
          <a:lstStyle/>
          <a:p>
            <a:r>
              <a:rPr lang="en-US" sz="2400" b="1" dirty="0"/>
              <a:t>Training Data Limitations</a:t>
            </a:r>
            <a:r>
              <a:rPr lang="en-US" sz="2400" dirty="0"/>
              <a:t>: LLMs are trained on vast but finite datasets, which can be </a:t>
            </a:r>
            <a:r>
              <a:rPr lang="en-US" sz="2400" dirty="0">
                <a:solidFill>
                  <a:srgbClr val="C00000"/>
                </a:solidFill>
              </a:rPr>
              <a:t>incomplete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outdated</a:t>
            </a:r>
            <a:r>
              <a:rPr lang="en-US" sz="2400" dirty="0"/>
              <a:t>, or contain </a:t>
            </a:r>
            <a:r>
              <a:rPr lang="en-US" sz="2400" dirty="0">
                <a:solidFill>
                  <a:srgbClr val="C00000"/>
                </a:solidFill>
              </a:rPr>
              <a:t>errors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Ambiguity in Training Data: </a:t>
            </a:r>
            <a:r>
              <a:rPr lang="en-US" sz="2400" dirty="0"/>
              <a:t>If the training data contains </a:t>
            </a:r>
            <a:r>
              <a:rPr lang="en-US" sz="2400" dirty="0">
                <a:solidFill>
                  <a:srgbClr val="C00000"/>
                </a:solidFill>
              </a:rPr>
              <a:t>conflicting</a:t>
            </a:r>
            <a:r>
              <a:rPr lang="en-US" sz="2400" dirty="0"/>
              <a:t> examples or gaps, the model may generate inconsistent outputs for related queries.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Prompt Ambiguity</a:t>
            </a:r>
            <a:r>
              <a:rPr lang="en-US" sz="2400" dirty="0"/>
              <a:t>: If the input </a:t>
            </a:r>
            <a:r>
              <a:rPr lang="en-US" sz="2400" dirty="0">
                <a:solidFill>
                  <a:srgbClr val="C00000"/>
                </a:solidFill>
              </a:rPr>
              <a:t>prompt is vague</a:t>
            </a:r>
            <a:r>
              <a:rPr lang="en-US" sz="2400" dirty="0"/>
              <a:t> or open-ended, the model might generate an incorrect response.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4687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DBF1-ECCC-A35A-5453-4AB7ECA7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Hallucinations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CF2F-1FE5-F73B-CE16-26CA0410E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93" y="1568771"/>
            <a:ext cx="7453224" cy="4351338"/>
          </a:xfrm>
        </p:spPr>
        <p:txBody>
          <a:bodyPr/>
          <a:lstStyle/>
          <a:p>
            <a:r>
              <a:rPr lang="en-US" sz="2600" b="1" dirty="0"/>
              <a:t>Refining Prompts</a:t>
            </a:r>
            <a:r>
              <a:rPr lang="en-US" sz="2600" dirty="0"/>
              <a:t>: Providing clear, specific prompts can </a:t>
            </a:r>
            <a:r>
              <a:rPr lang="en-US" sz="2600" dirty="0">
                <a:solidFill>
                  <a:srgbClr val="C00000"/>
                </a:solidFill>
              </a:rPr>
              <a:t>reduce ambiguity</a:t>
            </a:r>
            <a:r>
              <a:rPr lang="en-US" sz="2600" dirty="0"/>
              <a:t> and guide the model towards more accurate responses.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External Knowledge Sources</a:t>
            </a:r>
            <a:r>
              <a:rPr lang="en-US" sz="2600" dirty="0"/>
              <a:t>: Incorporating </a:t>
            </a:r>
            <a:r>
              <a:rPr lang="en-US" sz="2600" dirty="0">
                <a:solidFill>
                  <a:srgbClr val="C00000"/>
                </a:solidFill>
              </a:rPr>
              <a:t>retrieval</a:t>
            </a:r>
            <a:r>
              <a:rPr lang="en-US" sz="2600" dirty="0"/>
              <a:t> models can help ground the model's responses in fact, reducing the likelihood of hallucination.</a:t>
            </a:r>
          </a:p>
          <a:p>
            <a:endParaRPr lang="en-US" sz="2600" dirty="0"/>
          </a:p>
          <a:p>
            <a:r>
              <a:rPr lang="en-US" sz="2600" b="1" dirty="0"/>
              <a:t>Post-Processing Checks</a:t>
            </a:r>
            <a:r>
              <a:rPr lang="en-US" sz="2600" dirty="0"/>
              <a:t>: Implementing tools / </a:t>
            </a:r>
            <a:r>
              <a:rPr lang="en-US" sz="2600" dirty="0">
                <a:solidFill>
                  <a:srgbClr val="C00000"/>
                </a:solidFill>
              </a:rPr>
              <a:t>agents</a:t>
            </a:r>
            <a:r>
              <a:rPr lang="en-US" sz="2600" dirty="0"/>
              <a:t> to </a:t>
            </a:r>
            <a:r>
              <a:rPr lang="en-US" sz="2600" dirty="0">
                <a:solidFill>
                  <a:srgbClr val="C00000"/>
                </a:solidFill>
              </a:rPr>
              <a:t>verify</a:t>
            </a:r>
            <a:r>
              <a:rPr lang="en-US" sz="2600" dirty="0"/>
              <a:t> the model's output against </a:t>
            </a:r>
            <a:r>
              <a:rPr lang="en-US" sz="2600" dirty="0">
                <a:solidFill>
                  <a:srgbClr val="C00000"/>
                </a:solidFill>
              </a:rPr>
              <a:t>reliable sources </a:t>
            </a:r>
            <a:r>
              <a:rPr lang="en-US" sz="2600" dirty="0"/>
              <a:t>can help identify and correct hallucinations.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6630F-F30F-E1AB-6B33-317C6481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17" y="5576804"/>
            <a:ext cx="3581900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F2EEB-1AF0-5790-06CA-4C23341C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79" y="1212350"/>
            <a:ext cx="3583177" cy="39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0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8E74-97A2-7C77-C5EA-8D3C2C8D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4883-E4A2-DF0E-74B1-95C2B72A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Autonomous agents working </a:t>
            </a:r>
            <a:r>
              <a:rPr lang="en-US" dirty="0">
                <a:solidFill>
                  <a:srgbClr val="C00000"/>
                </a:solidFill>
              </a:rPr>
              <a:t>collaboratively</a:t>
            </a:r>
            <a:r>
              <a:rPr lang="en-US" dirty="0"/>
              <a:t> to achieve </a:t>
            </a:r>
            <a:r>
              <a:rPr lang="en-US" dirty="0">
                <a:solidFill>
                  <a:srgbClr val="C00000"/>
                </a:solidFill>
              </a:rPr>
              <a:t>complex tasks</a:t>
            </a:r>
          </a:p>
          <a:p>
            <a:r>
              <a:rPr lang="en-US" b="1" dirty="0"/>
              <a:t>Specialization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Specific</a:t>
            </a:r>
            <a:r>
              <a:rPr lang="en-US" dirty="0"/>
              <a:t> roles or tasks they are optimized to perform.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Autonomy</a:t>
            </a:r>
            <a:r>
              <a:rPr lang="en-US" dirty="0"/>
              <a:t>: The ability to operate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Collaboration</a:t>
            </a:r>
            <a:r>
              <a:rPr lang="en-US" dirty="0"/>
              <a:t>: Coordination with other agents to achieve </a:t>
            </a:r>
            <a:r>
              <a:rPr lang="en-US" dirty="0">
                <a:solidFill>
                  <a:srgbClr val="C00000"/>
                </a:solidFill>
              </a:rPr>
              <a:t>shared goals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F9CF5-8101-B0DE-1C4A-C154F9BF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49" y="4106724"/>
            <a:ext cx="4700302" cy="26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A0171F-B151-AA08-F006-1D5D30EB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13412"/>
            <a:ext cx="5995273" cy="237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A76E0-F707-E227-A010-5C475613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E766-E2C0-D294-FAC5-1029FBFB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037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Agents: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Task-Generating Agents</a:t>
            </a:r>
            <a:r>
              <a:rPr lang="en-US" sz="2400" dirty="0"/>
              <a:t>: Responsible for </a:t>
            </a:r>
            <a:r>
              <a:rPr lang="en-US" sz="2400" dirty="0">
                <a:solidFill>
                  <a:srgbClr val="C00000"/>
                </a:solidFill>
              </a:rPr>
              <a:t>breaking down</a:t>
            </a:r>
            <a:r>
              <a:rPr lang="en-US" sz="2400" dirty="0"/>
              <a:t> goals into subtasks (e.g., project planners or question breakdown agents).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Task-Solving Agents</a:t>
            </a:r>
            <a:r>
              <a:rPr lang="en-US" sz="2400" dirty="0"/>
              <a:t>: Specialized agents </a:t>
            </a:r>
            <a:r>
              <a:rPr lang="en-US" sz="2400" dirty="0">
                <a:solidFill>
                  <a:srgbClr val="C00000"/>
                </a:solidFill>
              </a:rPr>
              <a:t>handling specific </a:t>
            </a:r>
            <a:r>
              <a:rPr lang="en-US" sz="2400" dirty="0"/>
              <a:t>subtasks (e.g., summarization, information retrieval, or translation).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Evaluation Agents</a:t>
            </a:r>
            <a:r>
              <a:rPr lang="en-US" sz="2400" dirty="0"/>
              <a:t>: Responsible for </a:t>
            </a:r>
            <a:r>
              <a:rPr lang="en-US" sz="2400" dirty="0">
                <a:solidFill>
                  <a:srgbClr val="C00000"/>
                </a:solidFill>
              </a:rPr>
              <a:t>quality control</a:t>
            </a:r>
            <a:r>
              <a:rPr lang="en-US" sz="2400" dirty="0"/>
              <a:t>, checking correctness, coherence, or relevance of results.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Communication Protocols: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facilitate </a:t>
            </a:r>
            <a:r>
              <a:rPr lang="en-US" sz="2400" dirty="0">
                <a:solidFill>
                  <a:srgbClr val="C00000"/>
                </a:solidFill>
              </a:rPr>
              <a:t>interactions</a:t>
            </a:r>
            <a:r>
              <a:rPr lang="en-US" sz="2400" dirty="0"/>
              <a:t> between agents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0169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8FB3-3DA3-2478-B219-39A80F48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FB614-032D-C47B-3FBF-8792B219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40029" cy="4351338"/>
          </a:xfrm>
        </p:spPr>
        <p:txBody>
          <a:bodyPr/>
          <a:lstStyle/>
          <a:p>
            <a:r>
              <a:rPr lang="en-US" sz="2600" b="1" dirty="0"/>
              <a:t>Accuracy and Reliability</a:t>
            </a:r>
            <a:r>
              <a:rPr lang="en-US" sz="2600" dirty="0"/>
              <a:t>: Multi-agent systems help solve this problem by letting agents </a:t>
            </a:r>
            <a:r>
              <a:rPr lang="en-US" sz="2600" dirty="0">
                <a:solidFill>
                  <a:srgbClr val="C00000"/>
                </a:solidFill>
              </a:rPr>
              <a:t>check each other</a:t>
            </a:r>
            <a:r>
              <a:rPr lang="en-US" sz="2600" dirty="0"/>
              <a:t>'s work</a:t>
            </a:r>
          </a:p>
          <a:p>
            <a:endParaRPr lang="en-US" sz="2600" dirty="0"/>
          </a:p>
          <a:p>
            <a:r>
              <a:rPr lang="en-US" sz="2600" b="1" dirty="0"/>
              <a:t>Efficiency and Multitasking:</a:t>
            </a:r>
            <a:r>
              <a:rPr lang="en-US" sz="2600" dirty="0"/>
              <a:t> Multi-agent systems improve efficiency through </a:t>
            </a:r>
            <a:r>
              <a:rPr lang="en-US" sz="2600" dirty="0">
                <a:solidFill>
                  <a:srgbClr val="C00000"/>
                </a:solidFill>
              </a:rPr>
              <a:t>parallel processing</a:t>
            </a:r>
            <a:r>
              <a:rPr lang="en-US" sz="2600" dirty="0"/>
              <a:t>, where several agents handle different tasks simultaneously.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5CC90-3122-CB0B-9580-8689723EA90C}"/>
              </a:ext>
            </a:extLst>
          </p:cNvPr>
          <p:cNvSpPr txBox="1"/>
          <p:nvPr/>
        </p:nvSpPr>
        <p:spPr>
          <a:xfrm>
            <a:off x="3610509" y="5388570"/>
            <a:ext cx="7923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Example: Code Generation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Code Executer Agent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Code Developer Agent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BDD7C-2A9D-E70D-47D2-64AEFBC2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03" y="2746570"/>
            <a:ext cx="4197397" cy="3920966"/>
          </a:xfrm>
          <a:prstGeom prst="rect">
            <a:avLst/>
          </a:prstGeom>
        </p:spPr>
      </p:pic>
      <p:pic>
        <p:nvPicPr>
          <p:cNvPr id="8" name="Picture 7" descr="A diagram of a code block&#10;&#10;Description automatically generated">
            <a:extLst>
              <a:ext uri="{FF2B5EF4-FFF2-40B4-BE49-F238E27FC236}">
                <a16:creationId xmlns:a16="http://schemas.microsoft.com/office/drawing/2014/main" id="{01F3E13A-0DE4-09B4-134B-E33D42D8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3" y="1233158"/>
            <a:ext cx="4011898" cy="14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2859-7761-1CBC-9895-DACC5295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3FC7-16B0-22E7-F4A3-587825834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392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Customizable AI </a:t>
            </a:r>
            <a:r>
              <a:rPr lang="en-US" dirty="0">
                <a:solidFill>
                  <a:srgbClr val="C00000"/>
                </a:solidFill>
              </a:rPr>
              <a:t>agents</a:t>
            </a:r>
            <a:r>
              <a:rPr lang="en-US" dirty="0"/>
              <a:t> that </a:t>
            </a:r>
            <a:r>
              <a:rPr lang="en-US" dirty="0">
                <a:solidFill>
                  <a:srgbClr val="C00000"/>
                </a:solidFill>
              </a:rPr>
              <a:t>collaborate</a:t>
            </a:r>
            <a:r>
              <a:rPr lang="en-US" dirty="0"/>
              <a:t> to complete complex tasks, each specializing in roles such as a writer, critic, or user proxy (Microsoft)</a:t>
            </a:r>
          </a:p>
          <a:p>
            <a:endParaRPr lang="en-US" dirty="0"/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6F1965FF-89DC-46B3-CDCA-2E627B61A0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9" y="4391330"/>
            <a:ext cx="5841999" cy="1999588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1513DD0-727C-354D-4A4F-6BC1501FEB8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0234" y="2999678"/>
            <a:ext cx="4383677" cy="339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D9546-5E59-ABEC-663F-C9A8E31ED770}"/>
              </a:ext>
            </a:extLst>
          </p:cNvPr>
          <p:cNvSpPr txBox="1"/>
          <p:nvPr/>
        </p:nvSpPr>
        <p:spPr>
          <a:xfrm>
            <a:off x="1016333" y="3531044"/>
            <a:ext cx="5079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73" dirty="0" err="1">
                <a:solidFill>
                  <a:srgbClr val="0D0D0D"/>
                </a:solidFill>
                <a:latin typeface="Tahoma"/>
                <a:cs typeface="Tahoma"/>
              </a:rPr>
              <a:t>AutoGen's</a:t>
            </a:r>
            <a:r>
              <a:rPr lang="en-US" sz="1800" spc="-127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lang="en-US" sz="1800" spc="67" dirty="0">
                <a:solidFill>
                  <a:srgbClr val="0D0D0D"/>
                </a:solidFill>
                <a:latin typeface="Tahoma"/>
                <a:cs typeface="Tahoma"/>
              </a:rPr>
              <a:t>novel</a:t>
            </a:r>
            <a:r>
              <a:rPr lang="en-US" sz="1800" spc="-127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lang="en-US" sz="1800" spc="53" dirty="0">
                <a:solidFill>
                  <a:srgbClr val="0D0D0D"/>
                </a:solidFill>
                <a:latin typeface="Tahoma"/>
                <a:cs typeface="Tahoma"/>
              </a:rPr>
              <a:t>interactive</a:t>
            </a:r>
            <a:r>
              <a:rPr lang="en-US" sz="1800" spc="-127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lang="en-US" sz="1800" spc="53" dirty="0">
                <a:solidFill>
                  <a:srgbClr val="0D0D0D"/>
                </a:solidFill>
                <a:latin typeface="Tahoma"/>
                <a:cs typeface="Tahoma"/>
              </a:rPr>
              <a:t>retrieval </a:t>
            </a:r>
            <a:r>
              <a:rPr lang="en-US" sz="1800" spc="-64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lang="en-US" sz="1800" spc="67" dirty="0">
                <a:solidFill>
                  <a:srgbClr val="0D0D0D"/>
                </a:solidFill>
                <a:latin typeface="Tahoma"/>
                <a:cs typeface="Tahoma"/>
              </a:rPr>
              <a:t>feature </a:t>
            </a:r>
            <a:r>
              <a:rPr lang="en-US" sz="1800" spc="60" dirty="0">
                <a:solidFill>
                  <a:srgbClr val="0D0D0D"/>
                </a:solidFill>
                <a:latin typeface="Tahoma"/>
                <a:cs typeface="Tahoma"/>
              </a:rPr>
              <a:t>that </a:t>
            </a:r>
            <a:r>
              <a:rPr lang="en-US" sz="1800" spc="73" dirty="0">
                <a:solidFill>
                  <a:srgbClr val="C00000"/>
                </a:solidFill>
                <a:latin typeface="Tahoma"/>
                <a:cs typeface="Tahoma"/>
              </a:rPr>
              <a:t>enhances</a:t>
            </a:r>
            <a:r>
              <a:rPr lang="en-US" sz="1800" spc="73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lang="en-US" sz="1800" spc="53" dirty="0">
                <a:solidFill>
                  <a:srgbClr val="0D0D0D"/>
                </a:solidFill>
                <a:latin typeface="Tahoma"/>
                <a:cs typeface="Tahoma"/>
              </a:rPr>
              <a:t>retrieval attempts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37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1ACE-134D-1406-4404-59D435C5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3" y="202112"/>
            <a:ext cx="10515600" cy="1325563"/>
          </a:xfrm>
        </p:spPr>
        <p:txBody>
          <a:bodyPr/>
          <a:lstStyle/>
          <a:p>
            <a:r>
              <a:rPr lang="en-US" sz="4400" dirty="0"/>
              <a:t>Limitation of LLMs  - Instability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246E-5C53-E8F5-21F1-9414A0D6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7675"/>
            <a:ext cx="994966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Sensitivity to Input:</a:t>
            </a:r>
          </a:p>
          <a:p>
            <a:r>
              <a:rPr lang="en-US" sz="2400" dirty="0"/>
              <a:t>In traditional (structured) </a:t>
            </a:r>
            <a:r>
              <a:rPr lang="en-US" sz="2400" dirty="0">
                <a:solidFill>
                  <a:srgbClr val="C00000"/>
                </a:solidFill>
              </a:rPr>
              <a:t>knowledgebases</a:t>
            </a:r>
            <a:r>
              <a:rPr lang="en-US" sz="2400" dirty="0"/>
              <a:t> the results of queries are </a:t>
            </a:r>
            <a:r>
              <a:rPr lang="en-US" sz="2400" dirty="0">
                <a:solidFill>
                  <a:srgbClr val="C00000"/>
                </a:solidFill>
              </a:rPr>
              <a:t>stable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Small changes in </a:t>
            </a:r>
            <a:r>
              <a:rPr lang="en-US" sz="2400" dirty="0">
                <a:solidFill>
                  <a:srgbClr val="C00000"/>
                </a:solidFill>
              </a:rPr>
              <a:t>prompts</a:t>
            </a:r>
            <a:r>
              <a:rPr lang="en-US" sz="2400" dirty="0"/>
              <a:t> or minor rewordings (different embeddings) can yield significantly different results (</a:t>
            </a:r>
            <a:r>
              <a:rPr lang="en-US" sz="2400" dirty="0">
                <a:solidFill>
                  <a:srgbClr val="C00000"/>
                </a:solidFill>
              </a:rPr>
              <a:t>uncertainty in results</a:t>
            </a:r>
            <a:r>
              <a:rPr lang="en-US" sz="2400" dirty="0"/>
              <a:t>)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Sensitivity to Decoding Settings:</a:t>
            </a:r>
          </a:p>
          <a:p>
            <a:r>
              <a:rPr lang="en-US" sz="2400" dirty="0"/>
              <a:t>Different </a:t>
            </a:r>
            <a:r>
              <a:rPr lang="en-US" sz="2400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of temperature, K(Top-k) and </a:t>
            </a:r>
          </a:p>
          <a:p>
            <a:pPr marL="0" indent="0">
              <a:buNone/>
            </a:pPr>
            <a:r>
              <a:rPr lang="en-US" sz="2400" dirty="0"/>
              <a:t>   P(Top-p) have impacts on </a:t>
            </a:r>
            <a:r>
              <a:rPr lang="en-US" sz="2400" dirty="0">
                <a:solidFill>
                  <a:srgbClr val="C00000"/>
                </a:solidFill>
              </a:rPr>
              <a:t>responses / stability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Non-reproducibility</a:t>
            </a:r>
            <a:r>
              <a:rPr lang="en-US" sz="2400" dirty="0"/>
              <a:t>: </a:t>
            </a:r>
          </a:p>
          <a:p>
            <a:r>
              <a:rPr lang="en-US" sz="2400" dirty="0"/>
              <a:t>In traditional knowledge / data bases </a:t>
            </a:r>
            <a:r>
              <a:rPr lang="en-US" sz="2400" dirty="0">
                <a:solidFill>
                  <a:srgbClr val="C00000"/>
                </a:solidFill>
              </a:rPr>
              <a:t>structured</a:t>
            </a:r>
            <a:r>
              <a:rPr lang="en-US" sz="2400" dirty="0"/>
              <a:t> query languages are used</a:t>
            </a:r>
          </a:p>
          <a:p>
            <a:r>
              <a:rPr lang="en-US" sz="2400" dirty="0"/>
              <a:t>LLM responses to </a:t>
            </a:r>
            <a:r>
              <a:rPr lang="en-US" sz="2400" dirty="0">
                <a:solidFill>
                  <a:srgbClr val="C00000"/>
                </a:solidFill>
              </a:rPr>
              <a:t>identical queries </a:t>
            </a:r>
            <a:r>
              <a:rPr lang="en-US" sz="2400" dirty="0"/>
              <a:t>can </a:t>
            </a:r>
            <a:r>
              <a:rPr lang="en-US" sz="2400" dirty="0">
                <a:solidFill>
                  <a:srgbClr val="C00000"/>
                </a:solidFill>
              </a:rPr>
              <a:t>vary</a:t>
            </a:r>
            <a:r>
              <a:rPr lang="en-US" sz="2400" dirty="0"/>
              <a:t> due to the </a:t>
            </a:r>
            <a:r>
              <a:rPr lang="en-US" sz="2400" dirty="0">
                <a:solidFill>
                  <a:srgbClr val="C00000"/>
                </a:solidFill>
              </a:rPr>
              <a:t>probabilistic</a:t>
            </a:r>
            <a:r>
              <a:rPr lang="en-US" sz="2400" dirty="0"/>
              <a:t> nature</a:t>
            </a:r>
          </a:p>
          <a:p>
            <a:endParaRPr lang="en-US" sz="2400" dirty="0"/>
          </a:p>
        </p:txBody>
      </p:sp>
      <p:pic>
        <p:nvPicPr>
          <p:cNvPr id="4" name="Picture 3" descr="A graph of a bar graph&#10;&#10;Description automatically generated">
            <a:extLst>
              <a:ext uri="{FF2B5EF4-FFF2-40B4-BE49-F238E27FC236}">
                <a16:creationId xmlns:a16="http://schemas.microsoft.com/office/drawing/2014/main" id="{3A2D1148-C0EE-25CD-7B6F-4FEE8B7C3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95" y="3144105"/>
            <a:ext cx="4116986" cy="273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4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4401-8C29-9411-052B-4AD7740F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of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7C5C-93B1-0FD1-483C-D1010D6E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771"/>
            <a:ext cx="803867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Adjusting Decoding Parameters: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E.g., use a </a:t>
            </a:r>
            <a:r>
              <a:rPr lang="en-US" sz="2600" dirty="0">
                <a:solidFill>
                  <a:srgbClr val="C00000"/>
                </a:solidFill>
              </a:rPr>
              <a:t>Low</a:t>
            </a:r>
            <a:r>
              <a:rPr lang="en-US" sz="2600" dirty="0"/>
              <a:t> temperature, K (top-k), P (top-p) </a:t>
            </a: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Knowledge Retrieval Methods: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Integrating the model with </a:t>
            </a:r>
            <a:r>
              <a:rPr lang="en-US" sz="2600" dirty="0">
                <a:solidFill>
                  <a:srgbClr val="C00000"/>
                </a:solidFill>
              </a:rPr>
              <a:t>external knowledge </a:t>
            </a:r>
            <a:r>
              <a:rPr lang="en-US" sz="2600" dirty="0"/>
              <a:t>sources, such as databases or search engines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Integration Methods: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Involves </a:t>
            </a:r>
            <a:r>
              <a:rPr lang="en-US" sz="2600" dirty="0">
                <a:solidFill>
                  <a:srgbClr val="C00000"/>
                </a:solidFill>
              </a:rPr>
              <a:t>combining</a:t>
            </a:r>
            <a:r>
              <a:rPr lang="en-US" sz="2600" dirty="0"/>
              <a:t> the outputs of multiple models to improve the overall stability, and accuracy of the system (e.g., ensemble models)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7" name="Picture 6" descr="A diagram of a voting process&#10;&#10;Description automatically generated">
            <a:extLst>
              <a:ext uri="{FF2B5EF4-FFF2-40B4-BE49-F238E27FC236}">
                <a16:creationId xmlns:a16="http://schemas.microsoft.com/office/drawing/2014/main" id="{71A38319-20AD-2194-310E-010501D2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69" y="1376737"/>
            <a:ext cx="3086804" cy="52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3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AC692-CCBD-2938-0AAB-DBABB960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57" y="2990850"/>
            <a:ext cx="3863021" cy="3623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86B8-6340-4437-6F67-CF4E5BE0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D4606-C743-7263-43C8-70FE63067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8295526" cy="4351338"/>
          </a:xfrm>
        </p:spPr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in LLMs is typically implemented by dividing the model into </a:t>
            </a:r>
            <a:r>
              <a:rPr lang="en-US" dirty="0">
                <a:solidFill>
                  <a:srgbClr val="C00000"/>
                </a:solidFill>
              </a:rPr>
              <a:t>multiple expert </a:t>
            </a:r>
            <a:r>
              <a:rPr lang="en-US" dirty="0"/>
              <a:t>modules trained to handle a </a:t>
            </a:r>
            <a:r>
              <a:rPr lang="en-US" dirty="0">
                <a:solidFill>
                  <a:srgbClr val="C00000"/>
                </a:solidFill>
              </a:rPr>
              <a:t>specific</a:t>
            </a:r>
            <a:r>
              <a:rPr lang="en-US" dirty="0"/>
              <a:t> subset of the input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gating</a:t>
            </a:r>
            <a:r>
              <a:rPr lang="en-US" dirty="0"/>
              <a:t> mechanism that selects which experts to activate for each task.</a:t>
            </a:r>
          </a:p>
          <a:p>
            <a:r>
              <a:rPr lang="en-US" sz="2800" dirty="0"/>
              <a:t>Gating network outputs a </a:t>
            </a:r>
            <a:r>
              <a:rPr lang="en-US" sz="2800" dirty="0">
                <a:solidFill>
                  <a:srgbClr val="C00000"/>
                </a:solidFill>
              </a:rPr>
              <a:t>weighted combination </a:t>
            </a:r>
            <a:r>
              <a:rPr lang="en-US" sz="2800" dirty="0"/>
              <a:t>of the experts’ outputs.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83D66-EADA-8E47-2550-DCA144CBEDC7}"/>
              </a:ext>
            </a:extLst>
          </p:cNvPr>
          <p:cNvSpPr txBox="1"/>
          <p:nvPr/>
        </p:nvSpPr>
        <p:spPr>
          <a:xfrm>
            <a:off x="1904031" y="5395695"/>
            <a:ext cx="526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MoE</a:t>
            </a:r>
            <a:r>
              <a:rPr lang="en-US" dirty="0"/>
              <a:t> model would have experts </a:t>
            </a:r>
            <a:r>
              <a:rPr lang="en-US" dirty="0">
                <a:solidFill>
                  <a:srgbClr val="C00000"/>
                </a:solidFill>
              </a:rPr>
              <a:t>specializing</a:t>
            </a:r>
            <a:r>
              <a:rPr lang="en-US" dirty="0"/>
              <a:t> in technical texts, creative writing, coding, etc.</a:t>
            </a:r>
          </a:p>
        </p:txBody>
      </p:sp>
    </p:spTree>
    <p:extLst>
      <p:ext uri="{BB962C8B-B14F-4D97-AF65-F5344CB8AC3E}">
        <p14:creationId xmlns:p14="http://schemas.microsoft.com/office/powerpoint/2010/main" val="3318979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78AD-862F-204D-6037-302FB29B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48FD8-2B2F-6C9A-58FA-7A60D754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53" y="1688717"/>
            <a:ext cx="8386482" cy="4351338"/>
          </a:xfrm>
        </p:spPr>
        <p:txBody>
          <a:bodyPr/>
          <a:lstStyle/>
          <a:p>
            <a:r>
              <a:rPr lang="en-US" sz="2600" dirty="0"/>
              <a:t>A highly scalable LLM using sparse </a:t>
            </a:r>
            <a:r>
              <a:rPr lang="en-US" sz="2600" dirty="0" err="1">
                <a:solidFill>
                  <a:srgbClr val="C00000"/>
                </a:solidFill>
              </a:rPr>
              <a:t>MoE</a:t>
            </a:r>
            <a:r>
              <a:rPr lang="en-US" sz="2600" dirty="0">
                <a:solidFill>
                  <a:srgbClr val="C00000"/>
                </a:solidFill>
              </a:rPr>
              <a:t> layers </a:t>
            </a:r>
            <a:r>
              <a:rPr lang="en-US" sz="2600" dirty="0"/>
              <a:t>(activates a small portion of total parameters ) introduced by Google</a:t>
            </a:r>
          </a:p>
          <a:p>
            <a:r>
              <a:rPr lang="en-US" sz="2600" dirty="0"/>
              <a:t>only </a:t>
            </a:r>
            <a:r>
              <a:rPr lang="en-US" sz="2600" dirty="0">
                <a:solidFill>
                  <a:srgbClr val="C00000"/>
                </a:solidFill>
              </a:rPr>
              <a:t>one expert </a:t>
            </a:r>
            <a:r>
              <a:rPr lang="en-US" sz="2600" dirty="0"/>
              <a:t>is activated </a:t>
            </a:r>
            <a:r>
              <a:rPr lang="en-US" sz="2600" dirty="0">
                <a:solidFill>
                  <a:srgbClr val="C00000"/>
                </a:solidFill>
              </a:rPr>
              <a:t>per token </a:t>
            </a:r>
            <a:r>
              <a:rPr lang="en-US" sz="2600" dirty="0"/>
              <a:t>at each layer, which is determined by a learned </a:t>
            </a:r>
            <a:r>
              <a:rPr lang="en-US" sz="2600" dirty="0">
                <a:solidFill>
                  <a:srgbClr val="C00000"/>
                </a:solidFill>
              </a:rPr>
              <a:t>routing</a:t>
            </a:r>
            <a:r>
              <a:rPr lang="en-US" sz="2600" dirty="0"/>
              <a:t> function.</a:t>
            </a:r>
          </a:p>
          <a:p>
            <a:r>
              <a:rPr lang="en-US" sz="2600" dirty="0"/>
              <a:t>Supports models with up to </a:t>
            </a:r>
            <a:r>
              <a:rPr lang="en-US" sz="2600" dirty="0">
                <a:solidFill>
                  <a:srgbClr val="C00000"/>
                </a:solidFill>
              </a:rPr>
              <a:t>1.6 trillion </a:t>
            </a:r>
            <a:r>
              <a:rPr lang="en-US" sz="2600" dirty="0"/>
              <a:t>parameters, making it one of the </a:t>
            </a:r>
            <a:r>
              <a:rPr lang="en-US" sz="2600" dirty="0">
                <a:solidFill>
                  <a:srgbClr val="C00000"/>
                </a:solidFill>
              </a:rPr>
              <a:t>largest</a:t>
            </a:r>
            <a:r>
              <a:rPr lang="en-US" sz="2600" dirty="0"/>
              <a:t> models ever developed.</a:t>
            </a:r>
          </a:p>
          <a:p>
            <a:r>
              <a:rPr lang="en-US" sz="2600" dirty="0"/>
              <a:t>Despite its size, the </a:t>
            </a:r>
            <a:r>
              <a:rPr lang="en-US" sz="2600" dirty="0">
                <a:solidFill>
                  <a:srgbClr val="C00000"/>
                </a:solidFill>
              </a:rPr>
              <a:t>inference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cost</a:t>
            </a:r>
            <a:r>
              <a:rPr lang="en-US" sz="2600" dirty="0"/>
              <a:t> is comparable to smaller dense models, since only a </a:t>
            </a:r>
            <a:r>
              <a:rPr lang="en-US" sz="2600" dirty="0">
                <a:solidFill>
                  <a:srgbClr val="C00000"/>
                </a:solidFill>
              </a:rPr>
              <a:t>small fraction </a:t>
            </a:r>
            <a:r>
              <a:rPr lang="en-US" sz="2600" dirty="0"/>
              <a:t>of the model is activated for each input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C29B7-89E8-542A-2756-AD947DB9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05" y="3184989"/>
            <a:ext cx="2786568" cy="3498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2DD0F-42AE-8ADB-8D78-C1BD23C4FF85}"/>
              </a:ext>
            </a:extLst>
          </p:cNvPr>
          <p:cNvSpPr txBox="1"/>
          <p:nvPr/>
        </p:nvSpPr>
        <p:spPr>
          <a:xfrm>
            <a:off x="5811533" y="6176963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https://arxiv.org/pdf/2101.03961</a:t>
            </a:r>
          </a:p>
        </p:txBody>
      </p:sp>
    </p:spTree>
    <p:extLst>
      <p:ext uri="{BB962C8B-B14F-4D97-AF65-F5344CB8AC3E}">
        <p14:creationId xmlns:p14="http://schemas.microsoft.com/office/powerpoint/2010/main" val="150453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D6DC-7DD4-7C52-A34D-409EB96C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94" y="2876332"/>
            <a:ext cx="4084234" cy="195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6A9B4-0381-DB70-9423-C0258DFF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64" y="2998996"/>
            <a:ext cx="5135021" cy="1951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788C0-A9C8-A7B4-8066-B073D49A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64" y="476173"/>
            <a:ext cx="9467427" cy="512961"/>
          </a:xfrm>
        </p:spPr>
        <p:txBody>
          <a:bodyPr/>
          <a:lstStyle/>
          <a:p>
            <a:r>
              <a:rPr lang="en-US" dirty="0"/>
              <a:t>LLMs – Primary Sources of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C46CF-D05D-BAC9-492A-2493927D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379" y="1246301"/>
            <a:ext cx="10864713" cy="553997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Embeddings(Input Information)</a:t>
            </a:r>
            <a:r>
              <a:rPr lang="en-US" sz="2400" dirty="0"/>
              <a:t>:</a:t>
            </a:r>
          </a:p>
          <a:p>
            <a:pPr marL="380990" indent="-380990"/>
            <a:r>
              <a:rPr lang="en-US" sz="2400" dirty="0"/>
              <a:t>Word embeddings are </a:t>
            </a:r>
            <a:r>
              <a:rPr lang="en-US" sz="2400" dirty="0">
                <a:solidFill>
                  <a:srgbClr val="C00000"/>
                </a:solidFill>
              </a:rPr>
              <a:t>vectors</a:t>
            </a:r>
            <a:r>
              <a:rPr lang="en-US" sz="2400" dirty="0"/>
              <a:t> which encode </a:t>
            </a:r>
            <a:r>
              <a:rPr lang="en-US" sz="2400" dirty="0">
                <a:solidFill>
                  <a:srgbClr val="C00000"/>
                </a:solidFill>
              </a:rPr>
              <a:t>semantic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information </a:t>
            </a:r>
            <a:r>
              <a:rPr lang="en-US" sz="2400" dirty="0"/>
              <a:t>of words and capture their semantic meaning and relationships with other words. </a:t>
            </a:r>
          </a:p>
          <a:p>
            <a:pPr marL="380990" indent="-380990"/>
            <a:r>
              <a:rPr lang="en-US" sz="2400" dirty="0"/>
              <a:t>LLMs can use embeddings of textual inputs to </a:t>
            </a:r>
            <a:r>
              <a:rPr lang="en-US" sz="2400" dirty="0">
                <a:solidFill>
                  <a:srgbClr val="C00000"/>
                </a:solidFill>
              </a:rPr>
              <a:t>extract contextual information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Neuron Weights (Internally Encoded Information)</a:t>
            </a:r>
            <a:r>
              <a:rPr lang="en-US" sz="2400" dirty="0"/>
              <a:t>:</a:t>
            </a:r>
          </a:p>
          <a:p>
            <a:r>
              <a:rPr lang="en-US" sz="2400" dirty="0"/>
              <a:t>The information in the model's weights is </a:t>
            </a:r>
            <a:r>
              <a:rPr lang="en-US" sz="2400" dirty="0">
                <a:solidFill>
                  <a:srgbClr val="C00000"/>
                </a:solidFill>
              </a:rPr>
              <a:t>implicit</a:t>
            </a:r>
            <a:r>
              <a:rPr lang="en-US" sz="2400" dirty="0"/>
              <a:t>, meaning it is </a:t>
            </a:r>
            <a:r>
              <a:rPr lang="en-US" sz="2400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stored as discrete facts or easily </a:t>
            </a:r>
            <a:r>
              <a:rPr lang="en-US" sz="2400" dirty="0">
                <a:solidFill>
                  <a:srgbClr val="C00000"/>
                </a:solidFill>
              </a:rPr>
              <a:t>accessible data points</a:t>
            </a:r>
            <a:r>
              <a:rPr lang="en-US" sz="2400" dirty="0"/>
              <a:t>. </a:t>
            </a:r>
          </a:p>
          <a:p>
            <a:r>
              <a:rPr lang="en-US" sz="2400" dirty="0"/>
              <a:t>This </a:t>
            </a:r>
            <a:r>
              <a:rPr lang="en-US" sz="2400" dirty="0">
                <a:solidFill>
                  <a:srgbClr val="C00000"/>
                </a:solidFill>
              </a:rPr>
              <a:t>internally encoded </a:t>
            </a:r>
            <a:r>
              <a:rPr lang="en-US" sz="2400" dirty="0"/>
              <a:t>information makes the LLMs </a:t>
            </a:r>
            <a:r>
              <a:rPr lang="en-US" sz="2400" dirty="0">
                <a:solidFill>
                  <a:srgbClr val="C00000"/>
                </a:solidFill>
              </a:rPr>
              <a:t>knowledgebases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4990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Challenges of LLMs </a:t>
            </a:r>
            <a:r>
              <a:rPr lang="en-US" dirty="0"/>
              <a:t>- </a:t>
            </a:r>
            <a:r>
              <a:rPr dirty="0"/>
              <a:t>Memorization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239" y="1541614"/>
            <a:ext cx="11027929" cy="4351338"/>
          </a:xfrm>
        </p:spPr>
        <p:txBody>
          <a:bodyPr>
            <a:normAutofit/>
          </a:bodyPr>
          <a:lstStyle/>
          <a:p>
            <a:r>
              <a:rPr lang="en-US" dirty="0"/>
              <a:t>The ability of LLMs to </a:t>
            </a: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recall</a:t>
            </a:r>
            <a:r>
              <a:rPr lang="en-US" dirty="0"/>
              <a:t> specific pieces of information from the data they were </a:t>
            </a:r>
            <a:r>
              <a:rPr lang="en-US" dirty="0">
                <a:solidFill>
                  <a:srgbClr val="C00000"/>
                </a:solidFill>
              </a:rPr>
              <a:t>trained</a:t>
            </a:r>
            <a:r>
              <a:rPr lang="en-US" dirty="0"/>
              <a:t> on using a </a:t>
            </a:r>
            <a:r>
              <a:rPr lang="en-US" dirty="0">
                <a:solidFill>
                  <a:srgbClr val="C00000"/>
                </a:solidFill>
              </a:rPr>
              <a:t>semi-supervised</a:t>
            </a:r>
            <a:r>
              <a:rPr lang="en-US" dirty="0"/>
              <a:t> approach. </a:t>
            </a:r>
          </a:p>
          <a:p>
            <a:r>
              <a:rPr lang="en-US" altLang="en-US" sz="2800" dirty="0"/>
              <a:t>If the model memorizes a specific phrase that contains </a:t>
            </a:r>
            <a:r>
              <a:rPr lang="en-US" altLang="en-US" sz="2800" dirty="0">
                <a:solidFill>
                  <a:srgbClr val="C00000"/>
                </a:solidFill>
              </a:rPr>
              <a:t>private / sensitive data</a:t>
            </a:r>
            <a:r>
              <a:rPr lang="en-US" altLang="en-US" sz="2800" dirty="0"/>
              <a:t>, it could inadvertently </a:t>
            </a:r>
            <a:r>
              <a:rPr lang="en-US" altLang="en-US" sz="2800" dirty="0">
                <a:solidFill>
                  <a:srgbClr val="C00000"/>
                </a:solidFill>
              </a:rPr>
              <a:t>expose</a:t>
            </a:r>
            <a:r>
              <a:rPr lang="en-US" altLang="en-US" sz="2800" dirty="0"/>
              <a:t> that information during use.</a:t>
            </a:r>
          </a:p>
          <a:p>
            <a:r>
              <a:rPr lang="en-US" altLang="en-US" sz="2800" dirty="0"/>
              <a:t>An example of memorization is when the model generates text that is a </a:t>
            </a:r>
            <a:r>
              <a:rPr lang="en-US" altLang="en-US" sz="2800" dirty="0">
                <a:solidFill>
                  <a:srgbClr val="C00000"/>
                </a:solidFill>
              </a:rPr>
              <a:t>near-exact reproduction </a:t>
            </a:r>
            <a:r>
              <a:rPr lang="en-US" altLang="en-US" sz="2800" dirty="0"/>
              <a:t>of specific content from its </a:t>
            </a:r>
            <a:r>
              <a:rPr lang="en-US" altLang="en-US" sz="2800" dirty="0">
                <a:solidFill>
                  <a:srgbClr val="C00000"/>
                </a:solidFill>
              </a:rPr>
              <a:t>training</a:t>
            </a:r>
            <a:r>
              <a:rPr lang="en-US" altLang="en-US" sz="2800" dirty="0"/>
              <a:t> data</a:t>
            </a:r>
          </a:p>
          <a:p>
            <a:endParaRPr lang="en-US" altLang="en-US" sz="2800" dirty="0"/>
          </a:p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BDA45-15F4-1F51-AF60-78F8C65929FE}"/>
              </a:ext>
            </a:extLst>
          </p:cNvPr>
          <p:cNvSpPr txBox="1"/>
          <p:nvPr/>
        </p:nvSpPr>
        <p:spPr>
          <a:xfrm>
            <a:off x="1312523" y="4993220"/>
            <a:ext cx="4697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LLM might produce a response that closely </a:t>
            </a:r>
            <a:r>
              <a:rPr lang="en-US" dirty="0">
                <a:solidFill>
                  <a:srgbClr val="C00000"/>
                </a:solidFill>
              </a:rPr>
              <a:t>mimics</a:t>
            </a:r>
            <a:r>
              <a:rPr lang="en-US" dirty="0"/>
              <a:t> a paragraph from the </a:t>
            </a:r>
            <a:r>
              <a:rPr lang="en-US" dirty="0">
                <a:solidFill>
                  <a:srgbClr val="C00000"/>
                </a:solidFill>
              </a:rPr>
              <a:t>copyrighted</a:t>
            </a:r>
            <a:r>
              <a:rPr lang="en-US" dirty="0"/>
              <a:t> text.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C64932-F270-975B-FE22-5878ECC5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20" y="4428527"/>
            <a:ext cx="5630675" cy="24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3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1CDC-8F02-89E7-D20E-F93742B4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Memorization Probe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083C-6049-2665-9181-703A28C94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LLMs </a:t>
            </a:r>
            <a:r>
              <a:rPr lang="en-US" sz="2600" dirty="0">
                <a:solidFill>
                  <a:srgbClr val="C00000"/>
                </a:solidFill>
              </a:rPr>
              <a:t>predicting</a:t>
            </a:r>
            <a:r>
              <a:rPr lang="en-US" sz="2600" dirty="0"/>
              <a:t> better on datasets seen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, indicating that </a:t>
            </a:r>
            <a:r>
              <a:rPr lang="en-US" sz="2600" dirty="0">
                <a:solidFill>
                  <a:srgbClr val="C00000"/>
                </a:solidFill>
              </a:rPr>
              <a:t>memorization</a:t>
            </a:r>
            <a:r>
              <a:rPr lang="en-US" sz="2600" dirty="0"/>
              <a:t> leads to overfitting.</a:t>
            </a:r>
          </a:p>
          <a:p>
            <a:r>
              <a:rPr lang="en-US" sz="2600" dirty="0"/>
              <a:t>Small </a:t>
            </a:r>
            <a:r>
              <a:rPr lang="en-US" sz="2600" dirty="0">
                <a:solidFill>
                  <a:srgbClr val="C00000"/>
                </a:solidFill>
              </a:rPr>
              <a:t>re-formatting</a:t>
            </a:r>
            <a:r>
              <a:rPr lang="en-US" sz="2600" dirty="0"/>
              <a:t> also leads to an average accuracy </a:t>
            </a:r>
            <a:r>
              <a:rPr lang="en-US" sz="2600" dirty="0">
                <a:solidFill>
                  <a:srgbClr val="C00000"/>
                </a:solidFill>
              </a:rPr>
              <a:t>drop</a:t>
            </a:r>
            <a:r>
              <a:rPr lang="en-US" sz="2600" dirty="0"/>
              <a:t> of 6 percentage points on the </a:t>
            </a:r>
            <a:r>
              <a:rPr lang="en-US" sz="2600" dirty="0">
                <a:solidFill>
                  <a:srgbClr val="C00000"/>
                </a:solidFill>
              </a:rPr>
              <a:t>memorized</a:t>
            </a:r>
            <a:r>
              <a:rPr lang="en-US" sz="2600" dirty="0"/>
              <a:t> datasets.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ABFF-E2B5-D544-0BE1-EE4F3ED3B1A9}"/>
              </a:ext>
            </a:extLst>
          </p:cNvPr>
          <p:cNvSpPr txBox="1"/>
          <p:nvPr/>
        </p:nvSpPr>
        <p:spPr>
          <a:xfrm>
            <a:off x="1716589" y="6083097"/>
            <a:ext cx="872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Predicting</a:t>
            </a:r>
            <a:r>
              <a:rPr lang="en-US" dirty="0"/>
              <a:t> financial time series with GPT-3.5 and GPT-4 exhibits remarkable performance differences between years prior to and after 2021 (the </a:t>
            </a:r>
            <a:r>
              <a:rPr lang="en-US" dirty="0">
                <a:solidFill>
                  <a:srgbClr val="C00000"/>
                </a:solidFill>
              </a:rPr>
              <a:t>cutoff</a:t>
            </a:r>
            <a:r>
              <a:rPr lang="en-US" dirty="0"/>
              <a:t> of the training)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249A9-7F23-8955-60D5-01A88F11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63" y="3669456"/>
            <a:ext cx="7754432" cy="2181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35F05-A1DD-3697-5916-34E1022663FA}"/>
              </a:ext>
            </a:extLst>
          </p:cNvPr>
          <p:cNvSpPr txBox="1"/>
          <p:nvPr/>
        </p:nvSpPr>
        <p:spPr>
          <a:xfrm>
            <a:off x="9529684" y="5652640"/>
            <a:ext cx="2277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https://arxiv.org/pdf/2404.06209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4C300-CF2B-E7B0-CCB4-84F43E49E655}"/>
              </a:ext>
            </a:extLst>
          </p:cNvPr>
          <p:cNvSpPr txBox="1"/>
          <p:nvPr/>
        </p:nvSpPr>
        <p:spPr>
          <a:xfrm>
            <a:off x="1716589" y="381662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Mean Relative Error (%)</a:t>
            </a:r>
          </a:p>
        </p:txBody>
      </p:sp>
    </p:spTree>
    <p:extLst>
      <p:ext uri="{BB962C8B-B14F-4D97-AF65-F5344CB8AC3E}">
        <p14:creationId xmlns:p14="http://schemas.microsoft.com/office/powerpoint/2010/main" val="2749441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52E72-E9BA-8E33-6638-18D9822B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49" y="3752385"/>
            <a:ext cx="3779333" cy="283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5222A-E27E-5AEC-37C4-22E50189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Memorization - Mechanism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FEA30B-6B57-8571-2EB4-6D093B327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559"/>
            <a:ext cx="75796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Frequent Data</a:t>
            </a:r>
            <a:r>
              <a:rPr lang="en-US" altLang="en-US" sz="2400" dirty="0">
                <a:cs typeface="Arial" panose="020B0604020202020204" pitchFamily="34" charset="0"/>
              </a:rPr>
              <a:t>: When a model "memorizes" something, it's often because that piece of information was repeated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frequently</a:t>
            </a:r>
            <a:r>
              <a:rPr lang="en-US" altLang="en-US" sz="2400" dirty="0">
                <a:cs typeface="Arial" panose="020B0604020202020204" pitchFamily="34" charset="0"/>
              </a:rPr>
              <a:t> in the training 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b="1" dirty="0">
                <a:cs typeface="Arial" panose="020B0604020202020204" pitchFamily="34" charset="0"/>
              </a:rPr>
              <a:t>Overfitting</a:t>
            </a:r>
            <a:r>
              <a:rPr lang="en-US" altLang="en-US" sz="2400" dirty="0">
                <a:cs typeface="Arial" panose="020B0604020202020204" pitchFamily="34" charset="0"/>
              </a:rPr>
              <a:t>: When a model is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excessively</a:t>
            </a:r>
            <a:r>
              <a:rPr lang="en-US" altLang="en-US" sz="2400" dirty="0">
                <a:cs typeface="Arial" panose="020B0604020202020204" pitchFamily="34" charset="0"/>
              </a:rPr>
              <a:t> trained on a small or unrepresentative dataset, it may start memorizing specific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instances</a:t>
            </a:r>
            <a:r>
              <a:rPr lang="en-US" altLang="en-US" sz="2400" dirty="0">
                <a:cs typeface="Arial" panose="020B0604020202020204" pitchFamily="34" charset="0"/>
              </a:rPr>
              <a:t> instead of learning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patterns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2400" b="1" dirty="0"/>
              <a:t>Model Capacity</a:t>
            </a:r>
            <a:r>
              <a:rPr lang="en-US" sz="2400" dirty="0"/>
              <a:t>: If the model's </a:t>
            </a:r>
            <a:r>
              <a:rPr lang="en-US" sz="2400" dirty="0">
                <a:solidFill>
                  <a:srgbClr val="C00000"/>
                </a:solidFill>
              </a:rPr>
              <a:t>capacity</a:t>
            </a:r>
            <a:r>
              <a:rPr lang="en-US" sz="2400" dirty="0"/>
              <a:t> is primarily used for </a:t>
            </a:r>
            <a:r>
              <a:rPr lang="en-US" sz="2400" dirty="0">
                <a:solidFill>
                  <a:srgbClr val="C00000"/>
                </a:solidFill>
              </a:rPr>
              <a:t>memorizing</a:t>
            </a:r>
            <a:r>
              <a:rPr lang="en-US" sz="2400" dirty="0"/>
              <a:t> specific data points rather than learning generalizable patterns, it cannot </a:t>
            </a:r>
            <a:r>
              <a:rPr lang="en-US" sz="2400" dirty="0">
                <a:solidFill>
                  <a:srgbClr val="C00000"/>
                </a:solidFill>
              </a:rPr>
              <a:t>generalize</a:t>
            </a:r>
            <a:r>
              <a:rPr lang="en-US" sz="2400" dirty="0"/>
              <a:t> well.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15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9A4-D316-97A9-C48E-725C2FC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Strategies for Memorizing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F8F12-E4A7-2987-20D5-397CC5B5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682" y="1598988"/>
            <a:ext cx="7190197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Remove Sensitive Information: </a:t>
            </a:r>
            <a:r>
              <a:rPr lang="en-US" dirty="0"/>
              <a:t>Pre-process the training data to identify and </a:t>
            </a:r>
            <a:r>
              <a:rPr lang="en-US" dirty="0">
                <a:solidFill>
                  <a:srgbClr val="C00000"/>
                </a:solidFill>
              </a:rPr>
              <a:t>remove</a:t>
            </a:r>
            <a:r>
              <a:rPr lang="en-US" dirty="0"/>
              <a:t> sensitive information. </a:t>
            </a:r>
          </a:p>
          <a:p>
            <a:endParaRPr lang="en-US" b="1" dirty="0"/>
          </a:p>
          <a:p>
            <a:r>
              <a:rPr lang="en-US" b="1" dirty="0"/>
              <a:t>Avoid Overfitting:</a:t>
            </a:r>
            <a:r>
              <a:rPr lang="en-US" dirty="0"/>
              <a:t>  Techniques like </a:t>
            </a:r>
            <a:r>
              <a:rPr lang="en-US" dirty="0">
                <a:solidFill>
                  <a:srgbClr val="C00000"/>
                </a:solidFill>
              </a:rPr>
              <a:t>dropout</a:t>
            </a:r>
            <a:r>
              <a:rPr lang="en-US" dirty="0"/>
              <a:t> during training which reduce the likelihood of memorizing specific patterns.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lang="en-US" altLang="en-US" sz="2800" b="1" dirty="0"/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 dirty="0"/>
              <a:t>Synthetic Data Generation </a:t>
            </a:r>
            <a:r>
              <a:rPr lang="en-US" altLang="en-US" sz="2800" b="1" dirty="0"/>
              <a:t>: </a:t>
            </a:r>
            <a:r>
              <a:rPr lang="en-US" dirty="0"/>
              <a:t>Creating </a:t>
            </a:r>
            <a:r>
              <a:rPr lang="en-US" dirty="0">
                <a:solidFill>
                  <a:srgbClr val="C00000"/>
                </a:solidFill>
              </a:rPr>
              <a:t>synthetic</a:t>
            </a:r>
            <a:r>
              <a:rPr lang="en-US" dirty="0"/>
              <a:t> data that reflect characteristics of </a:t>
            </a:r>
            <a:r>
              <a:rPr lang="en-US" dirty="0">
                <a:solidFill>
                  <a:srgbClr val="C00000"/>
                </a:solidFill>
              </a:rPr>
              <a:t>real data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lang="en-US" altLang="en-US" sz="2800" dirty="0"/>
          </a:p>
          <a:p>
            <a:r>
              <a:rPr lang="en-US" b="1" dirty="0"/>
              <a:t>Reduce Parameters: </a:t>
            </a:r>
            <a:r>
              <a:rPr lang="en-US" dirty="0"/>
              <a:t>Reduce parameters of</a:t>
            </a:r>
            <a:r>
              <a:rPr lang="en-US" b="1" dirty="0"/>
              <a:t> </a:t>
            </a:r>
            <a:r>
              <a:rPr lang="en-US" dirty="0"/>
              <a:t>model in </a:t>
            </a:r>
            <a:r>
              <a:rPr lang="en-US" dirty="0">
                <a:solidFill>
                  <a:srgbClr val="C00000"/>
                </a:solidFill>
              </a:rPr>
              <a:t>over-parameterize </a:t>
            </a:r>
            <a:r>
              <a:rPr lang="en-US" dirty="0"/>
              <a:t>model, reduce the model's tendency to </a:t>
            </a:r>
            <a:r>
              <a:rPr lang="en-US" dirty="0">
                <a:solidFill>
                  <a:srgbClr val="C00000"/>
                </a:solidFill>
              </a:rPr>
              <a:t>memorize</a:t>
            </a:r>
            <a:r>
              <a:rPr lang="en-US" dirty="0"/>
              <a:t> specific details.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lang="en-US" altLang="en-US" sz="2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69E27FF0-2979-52F0-BDB6-076227B97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50" y="2044188"/>
            <a:ext cx="4172312" cy="46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1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7997F-7821-90B4-232D-E416B4D0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701" y="1898604"/>
            <a:ext cx="3229774" cy="258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27769-E2EC-20E0-D3E7-1097B72E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Over-parameterize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3BBEA-244C-A5C5-57E2-F85E80BC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57171" cy="4351338"/>
          </a:xfrm>
        </p:spPr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Not all weights </a:t>
            </a:r>
            <a:r>
              <a:rPr lang="en-US" sz="2600" dirty="0"/>
              <a:t>in a large language model (LLM) are strictly necessary to achieve high-quality </a:t>
            </a:r>
            <a:r>
              <a:rPr lang="en-US" sz="2600" dirty="0">
                <a:solidFill>
                  <a:srgbClr val="C00000"/>
                </a:solidFill>
              </a:rPr>
              <a:t>performance</a:t>
            </a:r>
            <a:r>
              <a:rPr lang="en-US" sz="2600" dirty="0"/>
              <a:t>. </a:t>
            </a:r>
          </a:p>
          <a:p>
            <a:r>
              <a:rPr lang="en-US" sz="2600" dirty="0"/>
              <a:t>It’s possible to prune, quantize, or distill weights with </a:t>
            </a:r>
            <a:r>
              <a:rPr lang="en-US" sz="2600" dirty="0">
                <a:solidFill>
                  <a:srgbClr val="C00000"/>
                </a:solidFill>
              </a:rPr>
              <a:t>minimal impact</a:t>
            </a:r>
            <a:r>
              <a:rPr lang="en-US" sz="2600" dirty="0"/>
              <a:t> on performance of the model</a:t>
            </a:r>
          </a:p>
          <a:p>
            <a:pPr marL="0" indent="0">
              <a:buNone/>
            </a:pPr>
            <a:endParaRPr lang="en-US" sz="26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Quantization</a:t>
            </a:r>
            <a:r>
              <a:rPr lang="en-US" sz="2600" dirty="0"/>
              <a:t>: Quantization </a:t>
            </a:r>
            <a:r>
              <a:rPr lang="en-US" sz="2600" dirty="0">
                <a:solidFill>
                  <a:srgbClr val="C00000"/>
                </a:solidFill>
              </a:rPr>
              <a:t>reduces the precision </a:t>
            </a:r>
            <a:r>
              <a:rPr lang="en-US" sz="2600" dirty="0"/>
              <a:t>of the weights (e.g., 8-bit integers instead of 32-bit floats)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Distillation</a:t>
            </a:r>
            <a:r>
              <a:rPr lang="en-US" sz="2600" dirty="0"/>
              <a:t>: In model distillation, a </a:t>
            </a:r>
            <a:r>
              <a:rPr lang="en-US" sz="2600" dirty="0">
                <a:solidFill>
                  <a:srgbClr val="C00000"/>
                </a:solidFill>
              </a:rPr>
              <a:t>smaller model </a:t>
            </a:r>
            <a:r>
              <a:rPr lang="en-US" sz="2600" dirty="0"/>
              <a:t>learns to </a:t>
            </a:r>
            <a:r>
              <a:rPr lang="en-US" sz="2600" dirty="0">
                <a:solidFill>
                  <a:srgbClr val="C00000"/>
                </a:solidFill>
              </a:rPr>
              <a:t>mimic</a:t>
            </a:r>
            <a:r>
              <a:rPr lang="en-US" sz="2600" dirty="0"/>
              <a:t> the output of the larger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Pruning</a:t>
            </a:r>
            <a:r>
              <a:rPr lang="en-US" sz="2600" dirty="0"/>
              <a:t>: This involves </a:t>
            </a:r>
            <a:r>
              <a:rPr lang="en-US" sz="2600" dirty="0">
                <a:solidFill>
                  <a:srgbClr val="C00000"/>
                </a:solidFill>
              </a:rPr>
              <a:t>removing</a:t>
            </a:r>
            <a:r>
              <a:rPr lang="en-US" sz="2600" dirty="0"/>
              <a:t> weights that contribute </a:t>
            </a:r>
            <a:r>
              <a:rPr lang="en-US" sz="2600" dirty="0">
                <a:solidFill>
                  <a:srgbClr val="C00000"/>
                </a:solidFill>
              </a:rPr>
              <a:t>minimally</a:t>
            </a:r>
            <a:r>
              <a:rPr lang="en-US" sz="2600" dirty="0"/>
              <a:t> to the model's predictions</a:t>
            </a:r>
          </a:p>
        </p:txBody>
      </p:sp>
    </p:spTree>
    <p:extLst>
      <p:ext uri="{BB962C8B-B14F-4D97-AF65-F5344CB8AC3E}">
        <p14:creationId xmlns:p14="http://schemas.microsoft.com/office/powerpoint/2010/main" val="2938647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441340-40BA-FBA0-FD20-4283C955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25" y="2676641"/>
            <a:ext cx="5263375" cy="1058725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650F19A-3904-C6D7-5074-DF68441FA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3845059"/>
            <a:ext cx="3499470" cy="1966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B1B96-8AA9-CCD6-506C-5A93E87E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95E4-757D-E84D-8B33-26583EBC6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Post-Training Quantization (PTQ)</a:t>
            </a:r>
            <a:r>
              <a:rPr lang="en-US" sz="2400" dirty="0"/>
              <a:t>: </a:t>
            </a:r>
          </a:p>
          <a:p>
            <a:r>
              <a:rPr lang="en-US" sz="2400" dirty="0"/>
              <a:t>Model is </a:t>
            </a:r>
            <a:r>
              <a:rPr lang="en-US" sz="2400" dirty="0">
                <a:solidFill>
                  <a:srgbClr val="C00000"/>
                </a:solidFill>
              </a:rPr>
              <a:t>trained</a:t>
            </a:r>
            <a:r>
              <a:rPr lang="en-US" sz="2400" dirty="0"/>
              <a:t> using full precision (e.g., 32b), </a:t>
            </a:r>
            <a:r>
              <a:rPr lang="en-US" sz="2400" dirty="0">
                <a:solidFill>
                  <a:srgbClr val="C00000"/>
                </a:solidFill>
              </a:rPr>
              <a:t>then quantization </a:t>
            </a:r>
            <a:r>
              <a:rPr lang="en-US" sz="2400" dirty="0"/>
              <a:t>is applied.</a:t>
            </a:r>
          </a:p>
          <a:p>
            <a:r>
              <a:rPr lang="en-US" sz="2400" dirty="0"/>
              <a:t>Commonly used for </a:t>
            </a:r>
            <a:r>
              <a:rPr lang="en-US" sz="2400" dirty="0">
                <a:solidFill>
                  <a:srgbClr val="C00000"/>
                </a:solidFill>
              </a:rPr>
              <a:t>static models </a:t>
            </a:r>
            <a:r>
              <a:rPr lang="en-US" sz="2400" dirty="0"/>
              <a:t>where retraining isn't feasible.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Quantization-Aware Training (QAT)</a:t>
            </a:r>
            <a:r>
              <a:rPr lang="en-US" sz="2400" dirty="0"/>
              <a:t>:</a:t>
            </a:r>
          </a:p>
          <a:p>
            <a:r>
              <a:rPr lang="en-US" sz="2400" dirty="0"/>
              <a:t>The model is </a:t>
            </a:r>
            <a:r>
              <a:rPr lang="en-US" sz="2400" dirty="0">
                <a:solidFill>
                  <a:srgbClr val="C00000"/>
                </a:solidFill>
              </a:rPr>
              <a:t>trained</a:t>
            </a:r>
            <a:r>
              <a:rPr lang="en-US" sz="2400" dirty="0"/>
              <a:t> with simulated </a:t>
            </a:r>
            <a:r>
              <a:rPr lang="en-US" sz="2400" dirty="0">
                <a:solidFill>
                  <a:srgbClr val="C00000"/>
                </a:solidFill>
              </a:rPr>
              <a:t>quantization</a:t>
            </a:r>
            <a:r>
              <a:rPr lang="en-US" sz="2400" dirty="0"/>
              <a:t> effects during the training.</a:t>
            </a:r>
          </a:p>
          <a:p>
            <a:r>
              <a:rPr lang="en-US" sz="2400" dirty="0"/>
              <a:t>Provides a </a:t>
            </a:r>
            <a:r>
              <a:rPr lang="en-US" sz="2400" dirty="0">
                <a:solidFill>
                  <a:srgbClr val="C00000"/>
                </a:solidFill>
              </a:rPr>
              <a:t>better accuracy </a:t>
            </a:r>
            <a:r>
              <a:rPr lang="en-US" sz="2400" dirty="0"/>
              <a:t>then PTQ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Mixed Precision Quantization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Combines different levels of precision within a single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High-precision</a:t>
            </a:r>
            <a:r>
              <a:rPr lang="en-US" sz="2400" dirty="0"/>
              <a:t> (e.g., FP32) for </a:t>
            </a:r>
            <a:r>
              <a:rPr lang="en-US" sz="2400" dirty="0">
                <a:solidFill>
                  <a:srgbClr val="C00000"/>
                </a:solidFill>
              </a:rPr>
              <a:t>sensitive</a:t>
            </a:r>
            <a:r>
              <a:rPr lang="en-US" sz="2400" dirty="0"/>
              <a:t>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Low-precision</a:t>
            </a:r>
            <a:r>
              <a:rPr lang="en-US" sz="2400" dirty="0"/>
              <a:t> (e.g., INT8) for </a:t>
            </a:r>
            <a:r>
              <a:rPr lang="en-US" sz="2400" dirty="0">
                <a:solidFill>
                  <a:srgbClr val="C00000"/>
                </a:solidFill>
              </a:rPr>
              <a:t>less critical</a:t>
            </a:r>
            <a:r>
              <a:rPr lang="en-US" sz="2400" dirty="0"/>
              <a:t> layers.</a:t>
            </a:r>
          </a:p>
        </p:txBody>
      </p:sp>
    </p:spTree>
    <p:extLst>
      <p:ext uri="{BB962C8B-B14F-4D97-AF65-F5344CB8AC3E}">
        <p14:creationId xmlns:p14="http://schemas.microsoft.com/office/powerpoint/2010/main" val="2363047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DCF5-B3A7-78AB-41AF-94283C52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02" y="642978"/>
            <a:ext cx="6098656" cy="512961"/>
          </a:xfrm>
        </p:spPr>
        <p:txBody>
          <a:bodyPr/>
          <a:lstStyle/>
          <a:p>
            <a:r>
              <a:rPr lang="en-US" dirty="0"/>
              <a:t>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311-14F0-FACC-55A7-C03FD3B8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65" y="1574141"/>
            <a:ext cx="10209953" cy="3398551"/>
          </a:xfrm>
        </p:spPr>
        <p:txBody>
          <a:bodyPr/>
          <a:lstStyle/>
          <a:p>
            <a:r>
              <a:rPr lang="en-US" sz="2600" dirty="0"/>
              <a:t>A model </a:t>
            </a:r>
            <a:r>
              <a:rPr lang="en-US" sz="2600" dirty="0">
                <a:solidFill>
                  <a:srgbClr val="C00000"/>
                </a:solidFill>
              </a:rPr>
              <a:t>compression</a:t>
            </a:r>
            <a:r>
              <a:rPr lang="en-US" sz="2600" dirty="0"/>
              <a:t> technique that aims to transfer the knowledge from a </a:t>
            </a:r>
            <a:r>
              <a:rPr lang="en-US" sz="2600" dirty="0">
                <a:solidFill>
                  <a:srgbClr val="C00000"/>
                </a:solidFill>
              </a:rPr>
              <a:t>large</a:t>
            </a:r>
            <a:r>
              <a:rPr lang="en-US" sz="2600" dirty="0"/>
              <a:t>, complex model (called the </a:t>
            </a:r>
            <a:r>
              <a:rPr lang="en-US" sz="2600" dirty="0">
                <a:solidFill>
                  <a:srgbClr val="C00000"/>
                </a:solidFill>
              </a:rPr>
              <a:t>teacher</a:t>
            </a:r>
            <a:r>
              <a:rPr lang="en-US" sz="2600" dirty="0"/>
              <a:t> model) to a </a:t>
            </a:r>
            <a:r>
              <a:rPr lang="en-US" sz="2600" dirty="0">
                <a:solidFill>
                  <a:srgbClr val="C00000"/>
                </a:solidFill>
              </a:rPr>
              <a:t>smaller</a:t>
            </a:r>
            <a:r>
              <a:rPr lang="en-US" sz="2600" dirty="0"/>
              <a:t>, more efficient model (called the </a:t>
            </a:r>
            <a:r>
              <a:rPr lang="en-US" sz="2600" dirty="0">
                <a:solidFill>
                  <a:srgbClr val="C00000"/>
                </a:solidFill>
              </a:rPr>
              <a:t>student</a:t>
            </a:r>
            <a:r>
              <a:rPr lang="en-US" sz="2600" dirty="0"/>
              <a:t> model).</a:t>
            </a:r>
          </a:p>
          <a:p>
            <a:r>
              <a:rPr lang="en-US" sz="2600" dirty="0"/>
              <a:t>Teacher model is typically a large, pre-trained model. It is complex and </a:t>
            </a:r>
            <a:r>
              <a:rPr lang="en-US" sz="2600" dirty="0">
                <a:solidFill>
                  <a:srgbClr val="C00000"/>
                </a:solidFill>
              </a:rPr>
              <a:t>highly accurate </a:t>
            </a:r>
            <a:r>
              <a:rPr lang="en-US" sz="2600" dirty="0"/>
              <a:t>but requires significant </a:t>
            </a:r>
            <a:r>
              <a:rPr lang="en-US" sz="2600" dirty="0">
                <a:solidFill>
                  <a:srgbClr val="C00000"/>
                </a:solidFill>
              </a:rPr>
              <a:t>computational power</a:t>
            </a:r>
            <a:r>
              <a:rPr lang="en-US" sz="2600" dirty="0"/>
              <a:t>.</a:t>
            </a:r>
          </a:p>
          <a:p>
            <a:r>
              <a:rPr lang="en-US" sz="2600" dirty="0"/>
              <a:t>The student model is a smaller, more </a:t>
            </a:r>
            <a:r>
              <a:rPr lang="en-US" sz="2600" dirty="0">
                <a:solidFill>
                  <a:srgbClr val="C00000"/>
                </a:solidFill>
              </a:rPr>
              <a:t>lightweight</a:t>
            </a:r>
            <a:r>
              <a:rPr lang="en-US" sz="2600" dirty="0"/>
              <a:t> version of the teacher model. </a:t>
            </a:r>
          </a:p>
        </p:txBody>
      </p:sp>
      <p:pic>
        <p:nvPicPr>
          <p:cNvPr id="5" name="Picture 4" descr="A diagram of a knowledge transfer&#10;&#10;Description automatically generated">
            <a:extLst>
              <a:ext uri="{FF2B5EF4-FFF2-40B4-BE49-F238E27FC236}">
                <a16:creationId xmlns:a16="http://schemas.microsoft.com/office/drawing/2014/main" id="{B15C8FB5-1620-C4F8-BF2B-E56FC3142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52" y="4304872"/>
            <a:ext cx="6062391" cy="24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2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teacher model&#10;&#10;Description automatically generated">
            <a:extLst>
              <a:ext uri="{FF2B5EF4-FFF2-40B4-BE49-F238E27FC236}">
                <a16:creationId xmlns:a16="http://schemas.microsoft.com/office/drawing/2014/main" id="{B901CCE2-1D1D-FEDA-9BB6-C8BF22ED4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25" y="4723832"/>
            <a:ext cx="3432978" cy="2134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335A0-67D5-EBA2-BC29-06D373E9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348"/>
            <a:ext cx="10515600" cy="512961"/>
          </a:xfrm>
        </p:spPr>
        <p:txBody>
          <a:bodyPr/>
          <a:lstStyle/>
          <a:p>
            <a:r>
              <a:rPr lang="en-US" dirty="0"/>
              <a:t>Distillation Steps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DFB40C-1A1E-A612-FF8E-D682CC910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4742" y="1217356"/>
            <a:ext cx="10925710" cy="405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377" eaLnBrk="0" hangingPunct="0">
              <a:spcBef>
                <a:spcPct val="0"/>
              </a:spcBef>
              <a:buNone/>
            </a:pPr>
            <a:r>
              <a:rPr lang="en-US" altLang="en-US" sz="2600" b="1" dirty="0"/>
              <a:t>Run the Teacher Model</a:t>
            </a:r>
            <a:r>
              <a:rPr lang="en-US" altLang="en-US" sz="2600" dirty="0"/>
              <a:t>: </a:t>
            </a:r>
          </a:p>
          <a:p>
            <a:pPr defTabSz="914377" eaLnBrk="0" hangingPunct="0">
              <a:spcBef>
                <a:spcPct val="0"/>
              </a:spcBef>
            </a:pPr>
            <a:r>
              <a:rPr lang="en-US" altLang="en-US" sz="2600" dirty="0"/>
              <a:t>The teacher model processes the </a:t>
            </a:r>
            <a:r>
              <a:rPr lang="en-US" altLang="en-US" sz="2600" dirty="0">
                <a:solidFill>
                  <a:srgbClr val="C00000"/>
                </a:solidFill>
              </a:rPr>
              <a:t>input</a:t>
            </a:r>
            <a:r>
              <a:rPr lang="en-US" altLang="en-US" sz="2600" dirty="0"/>
              <a:t> data and generates logits (probability distributions) for the </a:t>
            </a:r>
            <a:r>
              <a:rPr lang="en-US" altLang="en-US" sz="2600" dirty="0">
                <a:solidFill>
                  <a:srgbClr val="C00000"/>
                </a:solidFill>
              </a:rPr>
              <a:t>output</a:t>
            </a:r>
            <a:r>
              <a:rPr lang="en-US" altLang="en-US" sz="2600" dirty="0"/>
              <a:t>.</a:t>
            </a:r>
          </a:p>
          <a:p>
            <a:pPr defTabSz="914377" eaLnBrk="0" hangingPunct="0">
              <a:spcBef>
                <a:spcPct val="0"/>
              </a:spcBef>
            </a:pPr>
            <a:endParaRPr lang="en-US" altLang="en-US" sz="2600" dirty="0"/>
          </a:p>
          <a:p>
            <a:pPr marL="0" indent="0" defTabSz="914377" eaLnBrk="0" hangingPunct="0">
              <a:spcBef>
                <a:spcPct val="0"/>
              </a:spcBef>
              <a:buNone/>
            </a:pPr>
            <a:r>
              <a:rPr lang="en-US" altLang="en-US" sz="2600" b="1" dirty="0"/>
              <a:t>Run the Student Model</a:t>
            </a:r>
            <a:r>
              <a:rPr lang="en-US" altLang="en-US" sz="2600" dirty="0"/>
              <a:t>: </a:t>
            </a:r>
          </a:p>
          <a:p>
            <a:pPr defTabSz="914377" eaLnBrk="0" hangingPunct="0">
              <a:spcBef>
                <a:spcPct val="0"/>
              </a:spcBef>
            </a:pPr>
            <a:r>
              <a:rPr lang="en-US" altLang="en-US" sz="2600" dirty="0"/>
              <a:t>The student model processes the </a:t>
            </a:r>
            <a:r>
              <a:rPr lang="en-US" altLang="en-US" sz="2600" dirty="0">
                <a:solidFill>
                  <a:srgbClr val="C00000"/>
                </a:solidFill>
              </a:rPr>
              <a:t>same input </a:t>
            </a:r>
            <a:r>
              <a:rPr lang="en-US" altLang="en-US" sz="2600" dirty="0"/>
              <a:t>data but tries to match the </a:t>
            </a:r>
            <a:r>
              <a:rPr lang="en-US" altLang="en-US" sz="2600" dirty="0">
                <a:solidFill>
                  <a:srgbClr val="C00000"/>
                </a:solidFill>
              </a:rPr>
              <a:t>teacher’s output</a:t>
            </a:r>
            <a:r>
              <a:rPr lang="en-US" altLang="en-US" sz="2600" dirty="0"/>
              <a:t> to learn </a:t>
            </a:r>
            <a:r>
              <a:rPr lang="en-US" altLang="en-US" sz="2600" dirty="0">
                <a:solidFill>
                  <a:srgbClr val="C00000"/>
                </a:solidFill>
              </a:rPr>
              <a:t>general patterns </a:t>
            </a:r>
            <a:r>
              <a:rPr lang="en-US" altLang="en-US" sz="2600" dirty="0"/>
              <a:t>learned by a bigger model (teacher)</a:t>
            </a:r>
          </a:p>
          <a:p>
            <a:pPr marL="0" indent="0" defTabSz="914377" eaLnBrk="0" hangingPunct="0">
              <a:spcBef>
                <a:spcPct val="0"/>
              </a:spcBef>
              <a:buNone/>
            </a:pPr>
            <a:endParaRPr lang="en-US" altLang="en-US" sz="2600" dirty="0"/>
          </a:p>
          <a:p>
            <a:pPr marL="0" indent="0" defTabSz="914377" eaLnBrk="0" hangingPunct="0">
              <a:spcBef>
                <a:spcPct val="0"/>
              </a:spcBef>
              <a:buNone/>
            </a:pPr>
            <a:r>
              <a:rPr lang="en-US" altLang="en-US" sz="2600" b="1" dirty="0"/>
              <a:t>Fine-tuning (Optional)</a:t>
            </a:r>
            <a:r>
              <a:rPr lang="en-US" altLang="en-US" sz="2600" dirty="0"/>
              <a:t>: </a:t>
            </a:r>
          </a:p>
          <a:p>
            <a:pPr defTabSz="914377" eaLnBrk="0" hangingPunct="0">
              <a:spcBef>
                <a:spcPct val="0"/>
              </a:spcBef>
            </a:pPr>
            <a:r>
              <a:rPr lang="en-US" altLang="en-US" sz="2600" dirty="0"/>
              <a:t>The student model also can be fine-tuned on the original task (using the true labels) to further </a:t>
            </a:r>
            <a:r>
              <a:rPr lang="en-US" altLang="en-US" sz="2600" dirty="0">
                <a:solidFill>
                  <a:srgbClr val="C00000"/>
                </a:solidFill>
              </a:rPr>
              <a:t>improve</a:t>
            </a:r>
            <a:r>
              <a:rPr lang="en-US" altLang="en-US" sz="2600" dirty="0"/>
              <a:t> its accuracy. </a:t>
            </a:r>
          </a:p>
        </p:txBody>
      </p:sp>
    </p:spTree>
    <p:extLst>
      <p:ext uri="{BB962C8B-B14F-4D97-AF65-F5344CB8AC3E}">
        <p14:creationId xmlns:p14="http://schemas.microsoft.com/office/powerpoint/2010/main" val="359824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171" y="1413699"/>
            <a:ext cx="11383766" cy="141064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69264" indent="-457200"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440044" algn="l"/>
                <a:tab pos="440680" algn="l"/>
              </a:tabLst>
            </a:pPr>
            <a:r>
              <a:rPr lang="en-US" sz="2600" dirty="0">
                <a:latin typeface="+mn-lt"/>
                <a:cs typeface="Segoe UI Symbol"/>
              </a:rPr>
              <a:t>Distillation </a:t>
            </a:r>
            <a:r>
              <a:rPr lang="en-US" sz="2600" spc="11" dirty="0">
                <a:latin typeface="+mn-lt"/>
                <a:cs typeface="Segoe UI Symbol"/>
              </a:rPr>
              <a:t>works </a:t>
            </a:r>
            <a:r>
              <a:rPr lang="en-US" sz="2600" spc="60" dirty="0">
                <a:solidFill>
                  <a:srgbClr val="C00000"/>
                </a:solidFill>
                <a:latin typeface="+mn-lt"/>
                <a:cs typeface="Arial"/>
              </a:rPr>
              <a:t>much </a:t>
            </a:r>
            <a:r>
              <a:rPr lang="en-US" sz="2600" dirty="0">
                <a:solidFill>
                  <a:srgbClr val="C00000"/>
                </a:solidFill>
                <a:latin typeface="+mn-lt"/>
                <a:cs typeface="Segoe UI Symbol"/>
              </a:rPr>
              <a:t>better</a:t>
            </a:r>
            <a:r>
              <a:rPr lang="en-US" sz="2600" dirty="0">
                <a:latin typeface="+mn-lt"/>
                <a:cs typeface="Segoe UI Symbol"/>
              </a:rPr>
              <a:t> than pre-training </a:t>
            </a:r>
            <a:r>
              <a:rPr lang="en-US" sz="2600" spc="-200" dirty="0">
                <a:latin typeface="+mn-lt"/>
                <a:cs typeface="Segoe UI Symbol"/>
              </a:rPr>
              <a:t>+ </a:t>
            </a:r>
            <a:r>
              <a:rPr lang="en-US" sz="2600" spc="-195" dirty="0">
                <a:latin typeface="+mn-lt"/>
                <a:cs typeface="Segoe UI Symbol"/>
              </a:rPr>
              <a:t> </a:t>
            </a:r>
            <a:r>
              <a:rPr lang="en-US" sz="2600" spc="25" dirty="0">
                <a:latin typeface="+mn-lt"/>
                <a:cs typeface="Segoe UI Symbol"/>
              </a:rPr>
              <a:t>fine-tuning</a:t>
            </a:r>
            <a:r>
              <a:rPr lang="en-US" sz="2600" spc="-5" dirty="0">
                <a:latin typeface="+mn-lt"/>
                <a:cs typeface="Segoe UI Symbol"/>
              </a:rPr>
              <a:t> </a:t>
            </a:r>
            <a:r>
              <a:rPr lang="en-US" sz="2600" spc="15" dirty="0">
                <a:latin typeface="+mn-lt"/>
                <a:cs typeface="Segoe UI Symbol"/>
              </a:rPr>
              <a:t>with</a:t>
            </a:r>
            <a:r>
              <a:rPr lang="en-US" sz="2600" spc="5" dirty="0">
                <a:latin typeface="+mn-lt"/>
                <a:cs typeface="Segoe UI Symbol"/>
              </a:rPr>
              <a:t> </a:t>
            </a:r>
            <a:r>
              <a:rPr lang="en-US" sz="2600" spc="-11" dirty="0">
                <a:latin typeface="+mn-lt"/>
                <a:cs typeface="Segoe UI Symbol"/>
              </a:rPr>
              <a:t>smaller</a:t>
            </a:r>
            <a:r>
              <a:rPr lang="en-US" sz="2600" spc="11" dirty="0">
                <a:latin typeface="+mn-lt"/>
                <a:cs typeface="Segoe UI Symbol"/>
              </a:rPr>
              <a:t> </a:t>
            </a:r>
            <a:r>
              <a:rPr lang="en-US" sz="2600" spc="5" dirty="0">
                <a:latin typeface="+mn-lt"/>
                <a:cs typeface="Segoe UI Symbol"/>
              </a:rPr>
              <a:t>model</a:t>
            </a:r>
          </a:p>
          <a:p>
            <a:pPr marL="469264" indent="-457200"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440044" algn="l"/>
                <a:tab pos="440680" algn="l"/>
              </a:tabLst>
            </a:pPr>
            <a:r>
              <a:rPr lang="en-US" sz="2600" dirty="0"/>
              <a:t>By training the student model on </a:t>
            </a:r>
            <a:r>
              <a:rPr lang="en-US" sz="2600" dirty="0">
                <a:solidFill>
                  <a:srgbClr val="C00000"/>
                </a:solidFill>
              </a:rPr>
              <a:t>outputs of the teacher</a:t>
            </a:r>
            <a:r>
              <a:rPr lang="en-US" sz="2600" dirty="0"/>
              <a:t>, distillation allows the student to learn </a:t>
            </a:r>
            <a:r>
              <a:rPr lang="en-US" sz="2600" dirty="0">
                <a:solidFill>
                  <a:srgbClr val="C00000"/>
                </a:solidFill>
              </a:rPr>
              <a:t>generalized patterns</a:t>
            </a:r>
            <a:r>
              <a:rPr lang="en-US" sz="2600" dirty="0"/>
              <a:t> rather than overfitting to training data</a:t>
            </a:r>
            <a:endParaRPr lang="en-US" sz="2600" spc="5" dirty="0">
              <a:latin typeface="+mn-lt"/>
              <a:cs typeface="Segoe UI 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2171" y="534886"/>
            <a:ext cx="5352000" cy="6222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Distillation</a:t>
            </a:r>
            <a:r>
              <a:rPr lang="en-US" spc="-5" dirty="0"/>
              <a:t> - Example</a:t>
            </a:r>
            <a:endParaRPr spc="-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171" y="3103539"/>
            <a:ext cx="6766785" cy="3754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64DF3F-95DE-8A47-0313-964DD3BDE5D3}"/>
              </a:ext>
            </a:extLst>
          </p:cNvPr>
          <p:cNvSpPr txBox="1"/>
          <p:nvPr/>
        </p:nvSpPr>
        <p:spPr>
          <a:xfrm>
            <a:off x="7951694" y="6157864"/>
            <a:ext cx="3379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https://arxiv.org/pdf/1908.08962</a:t>
            </a:r>
          </a:p>
        </p:txBody>
      </p:sp>
    </p:spTree>
    <p:extLst>
      <p:ext uri="{BB962C8B-B14F-4D97-AF65-F5344CB8AC3E}">
        <p14:creationId xmlns:p14="http://schemas.microsoft.com/office/powerpoint/2010/main" val="2880710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3517-6A2D-CAFF-9DD8-A5F880FF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40" y="536175"/>
            <a:ext cx="4573992" cy="512961"/>
          </a:xfrm>
        </p:spPr>
        <p:txBody>
          <a:bodyPr/>
          <a:lstStyle/>
          <a:p>
            <a:r>
              <a:rPr lang="en-US" spc="-5" dirty="0"/>
              <a:t>Distillation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206CBD-F060-F77E-E850-4ED775BE0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6070" y="1443688"/>
            <a:ext cx="11215239" cy="405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hangingPunct="0">
              <a:spcBef>
                <a:spcPct val="0"/>
              </a:spcBef>
              <a:buFontTx/>
              <a:buChar char="•"/>
            </a:pPr>
            <a:r>
              <a:rPr lang="en-US" altLang="en-US" sz="2600" b="1" dirty="0"/>
              <a:t>Reduced Model Size</a:t>
            </a:r>
            <a:r>
              <a:rPr lang="en-US" altLang="en-US" sz="2600" dirty="0"/>
              <a:t>: The student model is significantly smaller than the teacher, </a:t>
            </a:r>
            <a:r>
              <a:rPr lang="en-US" sz="2600" dirty="0"/>
              <a:t>making it ideal for </a:t>
            </a:r>
            <a:r>
              <a:rPr lang="en-US" sz="2600" dirty="0">
                <a:solidFill>
                  <a:srgbClr val="C00000"/>
                </a:solidFill>
              </a:rPr>
              <a:t>resource-constrained </a:t>
            </a:r>
            <a:r>
              <a:rPr lang="en-US" sz="2600" dirty="0"/>
              <a:t>environment</a:t>
            </a:r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endParaRPr lang="en-US" sz="2600" dirty="0"/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r>
              <a:rPr lang="en-US" altLang="en-US" sz="2600" b="1" dirty="0"/>
              <a:t>Faster Inference</a:t>
            </a:r>
            <a:r>
              <a:rPr lang="en-US" altLang="en-US" sz="2600" dirty="0"/>
              <a:t>: A smaller model leads to </a:t>
            </a:r>
            <a:r>
              <a:rPr lang="en-US" altLang="en-US" sz="2600" dirty="0">
                <a:solidFill>
                  <a:srgbClr val="C00000"/>
                </a:solidFill>
              </a:rPr>
              <a:t>faster</a:t>
            </a:r>
            <a:r>
              <a:rPr lang="en-US" altLang="en-US" sz="2600" dirty="0"/>
              <a:t> inference times, making it suitable for applications that require near </a:t>
            </a:r>
            <a:r>
              <a:rPr lang="en-US" altLang="en-US" sz="2600" dirty="0">
                <a:solidFill>
                  <a:srgbClr val="C00000"/>
                </a:solidFill>
              </a:rPr>
              <a:t>real-time</a:t>
            </a:r>
            <a:r>
              <a:rPr lang="en-US" altLang="en-US" sz="2600" dirty="0"/>
              <a:t> predictions.</a:t>
            </a:r>
          </a:p>
          <a:p>
            <a:pPr marL="0" indent="0" defTabSz="914377" eaLnBrk="0" hangingPunct="0">
              <a:spcBef>
                <a:spcPct val="0"/>
              </a:spcBef>
              <a:buNone/>
            </a:pPr>
            <a:endParaRPr lang="en-US" altLang="en-US" sz="2600" b="1" dirty="0"/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r>
              <a:rPr lang="en-US" altLang="en-US" sz="2600" b="1" dirty="0"/>
              <a:t>Less Memorization: </a:t>
            </a:r>
            <a:r>
              <a:rPr lang="en-US" altLang="en-US" sz="2600" dirty="0"/>
              <a:t>A smaller model has </a:t>
            </a:r>
            <a:r>
              <a:rPr lang="en-US" altLang="en-US" sz="2600" dirty="0">
                <a:solidFill>
                  <a:srgbClr val="C00000"/>
                </a:solidFill>
              </a:rPr>
              <a:t>less capacity </a:t>
            </a:r>
            <a:r>
              <a:rPr lang="en-US" altLang="en-US" sz="2600" dirty="0"/>
              <a:t>for memorizing</a:t>
            </a:r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endParaRPr lang="en-US" altLang="en-US" sz="2600" dirty="0"/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r>
              <a:rPr lang="en-US" altLang="en-US" sz="2600" b="1" dirty="0"/>
              <a:t>Drawback : </a:t>
            </a:r>
            <a:r>
              <a:rPr lang="en-US" sz="2600" spc="5" dirty="0">
                <a:latin typeface="+mn-lt"/>
                <a:cs typeface="Segoe UI Symbol"/>
              </a:rPr>
              <a:t>Sometimes a smaller model does not perform as well as the teacher model, in </a:t>
            </a:r>
            <a:r>
              <a:rPr lang="en-US" sz="2600" spc="5" dirty="0">
                <a:solidFill>
                  <a:srgbClr val="C00000"/>
                </a:solidFill>
                <a:latin typeface="+mn-lt"/>
                <a:cs typeface="Segoe UI Symbol"/>
              </a:rPr>
              <a:t>highly complex tasks </a:t>
            </a:r>
          </a:p>
          <a:p>
            <a:pPr defTabSz="914377" eaLnBrk="0" hangingPunct="0">
              <a:spcBef>
                <a:spcPct val="0"/>
              </a:spcBef>
              <a:buFontTx/>
              <a:buChar char="•"/>
            </a:pPr>
            <a:endParaRPr lang="en-US" alt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563C9-BE34-8AA4-864E-185380C7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53" y="4805083"/>
            <a:ext cx="4412752" cy="19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78D5-08BC-8577-5253-D390A0FE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4" y="485128"/>
            <a:ext cx="9683825" cy="512961"/>
          </a:xfrm>
        </p:spPr>
        <p:txBody>
          <a:bodyPr/>
          <a:lstStyle/>
          <a:p>
            <a:r>
              <a:rPr lang="en-US" dirty="0"/>
              <a:t>Weights Contain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95A8-E70C-CC66-31D5-91997429D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04" y="1408404"/>
            <a:ext cx="7654247" cy="54495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Weights</a:t>
            </a:r>
            <a:r>
              <a:rPr lang="en-US" dirty="0"/>
              <a:t> of neurons in LLMs contain </a:t>
            </a:r>
            <a:r>
              <a:rPr lang="en-US" dirty="0">
                <a:solidFill>
                  <a:srgbClr val="C00000"/>
                </a:solidFill>
              </a:rPr>
              <a:t>information </a:t>
            </a:r>
            <a:r>
              <a:rPr lang="en-US" dirty="0"/>
              <a:t>in a </a:t>
            </a:r>
            <a:r>
              <a:rPr lang="en-US" dirty="0">
                <a:solidFill>
                  <a:srgbClr val="C00000"/>
                </a:solidFill>
              </a:rPr>
              <a:t>distributed</a:t>
            </a:r>
            <a:r>
              <a:rPr lang="en-US" dirty="0"/>
              <a:t> manner:</a:t>
            </a:r>
          </a:p>
          <a:p>
            <a:endParaRPr lang="en-US" b="1" dirty="0"/>
          </a:p>
          <a:p>
            <a:r>
              <a:rPr lang="en-US" b="1" dirty="0"/>
              <a:t>Structural Patterns: </a:t>
            </a:r>
          </a:p>
          <a:p>
            <a:pPr marL="0" indent="0">
              <a:buNone/>
            </a:pPr>
            <a:r>
              <a:rPr lang="en-US" dirty="0"/>
              <a:t>During the training, </a:t>
            </a:r>
            <a:r>
              <a:rPr lang="en-US" dirty="0">
                <a:solidFill>
                  <a:srgbClr val="C00000"/>
                </a:solidFill>
              </a:rPr>
              <a:t>self-attention</a:t>
            </a:r>
            <a:r>
              <a:rPr lang="en-US" dirty="0"/>
              <a:t> adjusts its weights to capture the </a:t>
            </a:r>
            <a:r>
              <a:rPr lang="en-US" dirty="0">
                <a:solidFill>
                  <a:srgbClr val="C00000"/>
                </a:solidFill>
              </a:rPr>
              <a:t>patterns</a:t>
            </a:r>
            <a:r>
              <a:rPr lang="en-US" dirty="0"/>
              <a:t> found in the vast amounts of text. e.g., syntactic patterns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Contextual Relationships:</a:t>
            </a:r>
          </a:p>
          <a:p>
            <a:pPr marL="0" indent="0">
              <a:buNone/>
            </a:pPr>
            <a:r>
              <a:rPr lang="en-US" dirty="0"/>
              <a:t>Self-attention is trained to adjust </a:t>
            </a:r>
            <a:r>
              <a:rPr lang="en-US" dirty="0">
                <a:solidFill>
                  <a:srgbClr val="C00000"/>
                </a:solidFill>
              </a:rPr>
              <a:t>weights for extracting relationships</a:t>
            </a:r>
            <a:r>
              <a:rPr lang="en-US" dirty="0"/>
              <a:t> of embeddings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0AC05E-F614-F7C5-5B9C-C65F28108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907" y="998089"/>
            <a:ext cx="3661672" cy="405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49378-5337-D32F-F9FC-762058FBB3AD}"/>
              </a:ext>
            </a:extLst>
          </p:cNvPr>
          <p:cNvSpPr txBox="1"/>
          <p:nvPr/>
        </p:nvSpPr>
        <p:spPr>
          <a:xfrm>
            <a:off x="7777537" y="5449596"/>
            <a:ext cx="4261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e.g., trained on “</a:t>
            </a:r>
            <a:r>
              <a:rPr lang="en-US" dirty="0">
                <a:solidFill>
                  <a:srgbClr val="C00000"/>
                </a:solidFill>
              </a:rPr>
              <a:t>Paris is capital of France</a:t>
            </a:r>
            <a:r>
              <a:rPr lang="en-US" dirty="0"/>
              <a:t>” ,</a:t>
            </a:r>
          </a:p>
          <a:p>
            <a:r>
              <a:rPr lang="en-US" dirty="0"/>
              <a:t>the concept of "Paris" being the capital of "France" isn't stored as a single piece of data but is distributed across many weights</a:t>
            </a:r>
          </a:p>
        </p:txBody>
      </p:sp>
    </p:spTree>
    <p:extLst>
      <p:ext uri="{BB962C8B-B14F-4D97-AF65-F5344CB8AC3E}">
        <p14:creationId xmlns:p14="http://schemas.microsoft.com/office/powerpoint/2010/main" val="1929665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17BE-E861-2FAD-AE41-F5D51D82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94" y="478592"/>
            <a:ext cx="6098656" cy="512961"/>
          </a:xfrm>
        </p:spPr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7AC9-43CC-B88F-248B-D534FBA4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94" y="1240000"/>
            <a:ext cx="10607211" cy="6278641"/>
          </a:xfrm>
        </p:spPr>
        <p:txBody>
          <a:bodyPr/>
          <a:lstStyle/>
          <a:p>
            <a:r>
              <a:rPr lang="en-US" sz="2600" b="1" dirty="0"/>
              <a:t>Weight Pruning</a:t>
            </a:r>
            <a:r>
              <a:rPr lang="en-US" sz="2600" dirty="0"/>
              <a:t>:</a:t>
            </a:r>
          </a:p>
          <a:p>
            <a:pPr marL="228589" lvl="1" indent="0">
              <a:buNone/>
            </a:pPr>
            <a:r>
              <a:rPr lang="en-US" dirty="0"/>
              <a:t>Weights with the </a:t>
            </a:r>
            <a:r>
              <a:rPr lang="en-US" dirty="0">
                <a:solidFill>
                  <a:srgbClr val="C00000"/>
                </a:solidFill>
              </a:rPr>
              <a:t>smallest magnitudes </a:t>
            </a:r>
            <a:r>
              <a:rPr lang="en-US" dirty="0"/>
              <a:t>are typically pruned first, under the assumption that their contribution to the model’s performance is </a:t>
            </a:r>
            <a:r>
              <a:rPr lang="en-US" dirty="0">
                <a:solidFill>
                  <a:srgbClr val="C00000"/>
                </a:solidFill>
              </a:rPr>
              <a:t>minimal</a:t>
            </a:r>
            <a:r>
              <a:rPr lang="en-US" dirty="0"/>
              <a:t>: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Identify weights below a certain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 (based on their absolute value).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Set these weights to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, effectively removing their impact on computation.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Retrain or </a:t>
            </a:r>
            <a:r>
              <a:rPr lang="en-US" dirty="0">
                <a:solidFill>
                  <a:srgbClr val="C00000"/>
                </a:solidFill>
              </a:rPr>
              <a:t>fine-tune </a:t>
            </a:r>
            <a:r>
              <a:rPr lang="en-US" dirty="0"/>
              <a:t>the pruned model to recover from any performance loss.</a:t>
            </a:r>
          </a:p>
          <a:p>
            <a:pPr marL="1142971" lvl="2" indent="-228594">
              <a:buFont typeface="+mj-lt"/>
              <a:buAutoNum type="arabicPeriod"/>
            </a:pPr>
            <a:endParaRPr lang="en-US" dirty="0"/>
          </a:p>
          <a:p>
            <a:r>
              <a:rPr lang="en-US" sz="2600" b="1" dirty="0"/>
              <a:t>Neuron Pruning</a:t>
            </a:r>
            <a:r>
              <a:rPr lang="en-US" sz="2600" dirty="0"/>
              <a:t> (</a:t>
            </a:r>
            <a:r>
              <a:rPr lang="en-US" sz="2600" b="1" dirty="0"/>
              <a:t>Structured Pruning</a:t>
            </a:r>
            <a:r>
              <a:rPr lang="en-US" sz="2600" dirty="0"/>
              <a:t>):</a:t>
            </a:r>
          </a:p>
          <a:p>
            <a:pPr marL="228589" lvl="1" indent="0">
              <a:buNone/>
            </a:pPr>
            <a:r>
              <a:rPr lang="en-US" dirty="0"/>
              <a:t>Instead of pruning individual weights, neuron pruning removes </a:t>
            </a:r>
            <a:r>
              <a:rPr lang="en-US" dirty="0">
                <a:solidFill>
                  <a:srgbClr val="C00000"/>
                </a:solidFill>
              </a:rPr>
              <a:t>entire neurons </a:t>
            </a:r>
            <a:r>
              <a:rPr lang="en-US" dirty="0"/>
              <a:t>from the model :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Identify neurons that contribute the </a:t>
            </a:r>
            <a:r>
              <a:rPr lang="en-US" dirty="0">
                <a:solidFill>
                  <a:srgbClr val="C00000"/>
                </a:solidFill>
              </a:rPr>
              <a:t>least</a:t>
            </a:r>
            <a:r>
              <a:rPr lang="en-US" dirty="0"/>
              <a:t> to the model’s overall </a:t>
            </a:r>
            <a:r>
              <a:rPr lang="en-US" dirty="0">
                <a:solidFill>
                  <a:srgbClr val="C00000"/>
                </a:solidFill>
              </a:rPr>
              <a:t>performance</a:t>
            </a:r>
            <a:r>
              <a:rPr lang="en-US" dirty="0"/>
              <a:t>.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Remove these neurons and their </a:t>
            </a:r>
            <a:r>
              <a:rPr lang="en-US" dirty="0">
                <a:solidFill>
                  <a:srgbClr val="C00000"/>
                </a:solidFill>
              </a:rPr>
              <a:t>associated connections</a:t>
            </a:r>
            <a:r>
              <a:rPr lang="en-US" dirty="0"/>
              <a:t>.</a:t>
            </a:r>
          </a:p>
          <a:p>
            <a:pPr marL="1142971" lvl="2" indent="-228594">
              <a:buFont typeface="+mj-lt"/>
              <a:buAutoNum type="arabicPeriod"/>
            </a:pPr>
            <a:r>
              <a:rPr lang="en-US" dirty="0"/>
              <a:t>Retrain the model to </a:t>
            </a:r>
            <a:r>
              <a:rPr lang="en-US" dirty="0">
                <a:solidFill>
                  <a:srgbClr val="C00000"/>
                </a:solidFill>
              </a:rPr>
              <a:t>fine-tune </a:t>
            </a:r>
            <a:r>
              <a:rPr lang="en-US" dirty="0"/>
              <a:t>its performance.</a:t>
            </a:r>
          </a:p>
          <a:p>
            <a:pPr marL="742932" lvl="1" indent="-285744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B4ACC69-5952-F848-266A-22A0506D8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11" y="5343525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4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B3F2-8834-EAA1-92D6-B0AE87E0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94" y="704623"/>
            <a:ext cx="6098656" cy="512961"/>
          </a:xfrm>
        </p:spPr>
        <p:txBody>
          <a:bodyPr/>
          <a:lstStyle/>
          <a:p>
            <a:r>
              <a:rPr lang="en-US" dirty="0"/>
              <a:t>Pruning -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96253-1E01-6AF2-C12E-540F43C27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848" y="1722117"/>
            <a:ext cx="10810997" cy="1846660"/>
          </a:xfrm>
        </p:spPr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40% of attention heads </a:t>
            </a:r>
            <a:r>
              <a:rPr lang="en-US" sz="2600" dirty="0"/>
              <a:t>in BERT could be </a:t>
            </a:r>
            <a:r>
              <a:rPr lang="en-US" sz="2600" dirty="0">
                <a:solidFill>
                  <a:srgbClr val="C00000"/>
                </a:solidFill>
              </a:rPr>
              <a:t>removed</a:t>
            </a:r>
            <a:r>
              <a:rPr lang="en-US" sz="2600" dirty="0"/>
              <a:t> with </a:t>
            </a:r>
            <a:r>
              <a:rPr lang="en-US" sz="2600" dirty="0">
                <a:solidFill>
                  <a:srgbClr val="C00000"/>
                </a:solidFill>
              </a:rPr>
              <a:t>minimal</a:t>
            </a:r>
            <a:r>
              <a:rPr lang="en-US" sz="2600" dirty="0"/>
              <a:t> impact on downstream tasks.</a:t>
            </a:r>
          </a:p>
          <a:p>
            <a:r>
              <a:rPr lang="en-US" sz="2600" dirty="0"/>
              <a:t>Pruning </a:t>
            </a:r>
            <a:r>
              <a:rPr lang="en-US" sz="2600" dirty="0">
                <a:solidFill>
                  <a:srgbClr val="C00000"/>
                </a:solidFill>
              </a:rPr>
              <a:t>feedforward</a:t>
            </a:r>
            <a:r>
              <a:rPr lang="en-US" sz="2600" dirty="0"/>
              <a:t> layers often has a more </a:t>
            </a:r>
            <a:r>
              <a:rPr lang="en-US" sz="2600" dirty="0">
                <a:solidFill>
                  <a:srgbClr val="C00000"/>
                </a:solidFill>
              </a:rPr>
              <a:t>significant</a:t>
            </a:r>
            <a:r>
              <a:rPr lang="en-US" sz="2600" dirty="0"/>
              <a:t> impact on performance than pruning attention heads (importance of </a:t>
            </a:r>
            <a:r>
              <a:rPr lang="en-US" sz="2600" dirty="0">
                <a:solidFill>
                  <a:srgbClr val="C00000"/>
                </a:solidFill>
              </a:rPr>
              <a:t>layers</a:t>
            </a:r>
            <a:r>
              <a:rPr lang="en-US" sz="26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CBA63-CFBA-C788-5958-9549DEA0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70" y="3568777"/>
            <a:ext cx="4786859" cy="3164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9E4E3-D9B0-CCA0-A9AD-B1802286BF10}"/>
              </a:ext>
            </a:extLst>
          </p:cNvPr>
          <p:cNvSpPr txBox="1"/>
          <p:nvPr/>
        </p:nvSpPr>
        <p:spPr>
          <a:xfrm>
            <a:off x="8724472" y="6257229"/>
            <a:ext cx="3111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https://arxiv.org/pdf/1905.10650</a:t>
            </a:r>
          </a:p>
        </p:txBody>
      </p:sp>
    </p:spTree>
    <p:extLst>
      <p:ext uri="{BB962C8B-B14F-4D97-AF65-F5344CB8AC3E}">
        <p14:creationId xmlns:p14="http://schemas.microsoft.com/office/powerpoint/2010/main" val="3520034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4A9996-4084-B31E-BC3C-EBE9B381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72" y="379142"/>
            <a:ext cx="3358399" cy="3280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089E4-8D37-9D42-F9AB-85ACA2B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5" y="97997"/>
            <a:ext cx="10515600" cy="1325563"/>
          </a:xfrm>
        </p:spPr>
        <p:txBody>
          <a:bodyPr/>
          <a:lstStyle/>
          <a:p>
            <a:r>
              <a:rPr lang="en-US" dirty="0"/>
              <a:t>Information vs.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A050-2FEE-12E1-BF14-4CC65748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901471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Information</a:t>
            </a:r>
            <a:r>
              <a:rPr lang="en-US" sz="2400" dirty="0"/>
              <a:t>: </a:t>
            </a:r>
          </a:p>
          <a:p>
            <a:r>
              <a:rPr lang="en-US" sz="2400" dirty="0"/>
              <a:t>The model's weights encode information in the form of learned </a:t>
            </a:r>
            <a:r>
              <a:rPr lang="en-US" sz="2400" dirty="0">
                <a:solidFill>
                  <a:srgbClr val="C00000"/>
                </a:solidFill>
              </a:rPr>
              <a:t>patterns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relationships </a:t>
            </a:r>
            <a:r>
              <a:rPr lang="en-US" sz="2400" dirty="0"/>
              <a:t>during training.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Knowledge</a:t>
            </a:r>
            <a:r>
              <a:rPr lang="en-US" sz="2400" dirty="0"/>
              <a:t>: </a:t>
            </a:r>
          </a:p>
          <a:p>
            <a:r>
              <a:rPr lang="en-US" sz="2400" dirty="0"/>
              <a:t>Knowledge, in the human sense, involves </a:t>
            </a:r>
            <a:r>
              <a:rPr lang="en-US" sz="2400" dirty="0">
                <a:solidFill>
                  <a:srgbClr val="C00000"/>
                </a:solidFill>
              </a:rPr>
              <a:t>understanding</a:t>
            </a:r>
            <a:r>
              <a:rPr lang="en-US" sz="2400" dirty="0"/>
              <a:t>, reasoning, and the ability to apply information in various contexts.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Understanding: </a:t>
            </a:r>
          </a:p>
          <a:p>
            <a:pPr marL="380990" indent="-380990"/>
            <a:r>
              <a:rPr lang="en-US" sz="2400" dirty="0">
                <a:solidFill>
                  <a:srgbClr val="C00000"/>
                </a:solidFill>
              </a:rPr>
              <a:t>Up to now</a:t>
            </a:r>
            <a:r>
              <a:rPr lang="en-US" sz="2400" dirty="0"/>
              <a:t>, there is no indication that the LLMs </a:t>
            </a:r>
            <a:r>
              <a:rPr lang="en-US" sz="2400" dirty="0">
                <a:solidFill>
                  <a:srgbClr val="C00000"/>
                </a:solidFill>
              </a:rPr>
              <a:t>understand</a:t>
            </a:r>
            <a:r>
              <a:rPr lang="en-US" sz="2400" dirty="0"/>
              <a:t> the information or possess </a:t>
            </a:r>
            <a:r>
              <a:rPr lang="en-US" sz="2400" dirty="0">
                <a:solidFill>
                  <a:srgbClr val="C00000"/>
                </a:solidFill>
              </a:rPr>
              <a:t>awareness</a:t>
            </a:r>
            <a:r>
              <a:rPr lang="en-US" sz="2400" dirty="0"/>
              <a:t>. </a:t>
            </a:r>
          </a:p>
          <a:p>
            <a:pPr marL="380990" indent="-380990"/>
            <a:r>
              <a:rPr lang="en-US" sz="2400" dirty="0"/>
              <a:t>The information encoded in the weights allows the model to </a:t>
            </a:r>
            <a:r>
              <a:rPr lang="en-US" sz="2400" dirty="0">
                <a:solidFill>
                  <a:srgbClr val="C00000"/>
                </a:solidFill>
              </a:rPr>
              <a:t>mimic understanding </a:t>
            </a:r>
            <a:r>
              <a:rPr lang="en-US" sz="2400" dirty="0"/>
              <a:t>by generating text that </a:t>
            </a:r>
            <a:r>
              <a:rPr lang="en-US" sz="2400" dirty="0">
                <a:solidFill>
                  <a:srgbClr val="C00000"/>
                </a:solidFill>
              </a:rPr>
              <a:t>appears knowledgeable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619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E55D-8361-6CC3-9322-3C4EDD1C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-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1F096-B37F-A578-9F51-B70E36F7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1C5E2-F0E4-333B-7955-47FF2E577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3" y="1920016"/>
            <a:ext cx="11131864" cy="2081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22BE8-FE4E-0CDF-5EB0-A52BFF3D2541}"/>
              </a:ext>
            </a:extLst>
          </p:cNvPr>
          <p:cNvSpPr txBox="1"/>
          <p:nvPr/>
        </p:nvSpPr>
        <p:spPr>
          <a:xfrm>
            <a:off x="2505182" y="4886114"/>
            <a:ext cx="8848618" cy="197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H11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(10 * -0.4 + 20 * 0.1) = max(0, -2) = 0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H12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(10 * 0.2 + 20 * 0.1) = max(0, 4) = 4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H21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(0 * 0.7 + 4 * 0.1) = max(0, 0.4) = 0.4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H22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(0 * 0.8 + 4 * 0.2) = max(0, 0.8) = 0.8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O1 = Sigmoid (0.4 * -0.5 + 0.8 * 0.5) = Sigmoid (0.2) = 0.54 &gt; 0.5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Heart Attack</a:t>
            </a:r>
          </a:p>
        </p:txBody>
      </p:sp>
    </p:spTree>
    <p:extLst>
      <p:ext uri="{BB962C8B-B14F-4D97-AF65-F5344CB8AC3E}">
        <p14:creationId xmlns:p14="http://schemas.microsoft.com/office/powerpoint/2010/main" val="4163813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B013-4CB4-7F15-E7D8-69E3EAFD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 – Back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86410-360A-15E6-E46E-248F72CD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4" y="3092179"/>
            <a:ext cx="6828991" cy="3219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07AC6-BD56-8C4B-CA9B-9EF55D51F3B0}"/>
                  </a:ext>
                </a:extLst>
              </p:cNvPr>
              <p:cNvSpPr txBox="1"/>
              <p:nvPr/>
            </p:nvSpPr>
            <p:spPr>
              <a:xfrm>
                <a:off x="266121" y="1963913"/>
                <a:ext cx="6096000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07AC6-BD56-8C4B-CA9B-9EF55D51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1" y="1963913"/>
                <a:ext cx="6096000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606B432-942C-9D66-72CC-F2DF2A99FFFE}"/>
              </a:ext>
            </a:extLst>
          </p:cNvPr>
          <p:cNvGrpSpPr/>
          <p:nvPr/>
        </p:nvGrpSpPr>
        <p:grpSpPr>
          <a:xfrm>
            <a:off x="7056189" y="3323471"/>
            <a:ext cx="4857384" cy="2533714"/>
            <a:chOff x="3747911" y="3332624"/>
            <a:chExt cx="4857384" cy="2533714"/>
          </a:xfrm>
        </p:grpSpPr>
        <p:sp>
          <p:nvSpPr>
            <p:cNvPr id="8" name="Line 57">
              <a:extLst>
                <a:ext uri="{FF2B5EF4-FFF2-40B4-BE49-F238E27FC236}">
                  <a16:creationId xmlns:a16="http://schemas.microsoft.com/office/drawing/2014/main" id="{EEDBF740-EA4D-0ECA-AE8A-7773BAFD79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300663" y="4922838"/>
              <a:ext cx="1714500" cy="7318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57">
              <a:extLst>
                <a:ext uri="{FF2B5EF4-FFF2-40B4-BE49-F238E27FC236}">
                  <a16:creationId xmlns:a16="http://schemas.microsoft.com/office/drawing/2014/main" id="{C524131F-C7EF-5DE4-32F5-DE342790B0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5656263" y="4481513"/>
              <a:ext cx="1768475" cy="13287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51">
              <a:extLst>
                <a:ext uri="{FF2B5EF4-FFF2-40B4-BE49-F238E27FC236}">
                  <a16:creationId xmlns:a16="http://schemas.microsoft.com/office/drawing/2014/main" id="{71376A00-9AA3-4132-674F-867202518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3429000"/>
              <a:ext cx="0" cy="2273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52">
              <a:extLst>
                <a:ext uri="{FF2B5EF4-FFF2-40B4-BE49-F238E27FC236}">
                  <a16:creationId xmlns:a16="http://schemas.microsoft.com/office/drawing/2014/main" id="{DEB441F6-F0BD-376E-0CFD-C0BAA87224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438" y="5702300"/>
              <a:ext cx="33321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54">
              <a:extLst>
                <a:ext uri="{FF2B5EF4-FFF2-40B4-BE49-F238E27FC236}">
                  <a16:creationId xmlns:a16="http://schemas.microsoft.com/office/drawing/2014/main" id="{02C76785-2F91-4CC9-524D-934569D4E1E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3747911" y="3332624"/>
              <a:ext cx="1065548" cy="400110"/>
            </a:xfrm>
            <a:prstGeom prst="rect">
              <a:avLst/>
            </a:prstGeom>
            <a:blipFill>
              <a:blip r:embed="rId4"/>
              <a:stretch>
                <a:fillRect r="-1714" b="-18462"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5505175E-28C2-4F9F-79DA-32D5A8F9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5" y="3594100"/>
              <a:ext cx="3159125" cy="1868488"/>
            </a:xfrm>
            <a:custGeom>
              <a:avLst/>
              <a:gdLst>
                <a:gd name="T0" fmla="*/ 0 w 2367"/>
                <a:gd name="T1" fmla="*/ 0 h 1770"/>
                <a:gd name="T2" fmla="*/ 704639 w 2367"/>
                <a:gd name="T3" fmla="*/ 1672020 h 1770"/>
                <a:gd name="T4" fmla="*/ 2201996 w 2367"/>
                <a:gd name="T5" fmla="*/ 1178014 h 1770"/>
                <a:gd name="T6" fmla="*/ 3158864 w 2367"/>
                <a:gd name="T7" fmla="*/ 59112 h 17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67" h="1770">
                  <a:moveTo>
                    <a:pt x="0" y="0"/>
                  </a:moveTo>
                  <a:cubicBezTo>
                    <a:pt x="120" y="668"/>
                    <a:pt x="253" y="1398"/>
                    <a:pt x="528" y="1584"/>
                  </a:cubicBezTo>
                  <a:cubicBezTo>
                    <a:pt x="803" y="1770"/>
                    <a:pt x="1344" y="1371"/>
                    <a:pt x="1650" y="1116"/>
                  </a:cubicBezTo>
                  <a:cubicBezTo>
                    <a:pt x="1956" y="861"/>
                    <a:pt x="2218" y="277"/>
                    <a:pt x="2367" y="5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56">
              <a:extLst>
                <a:ext uri="{FF2B5EF4-FFF2-40B4-BE49-F238E27FC236}">
                  <a16:creationId xmlns:a16="http://schemas.microsoft.com/office/drawing/2014/main" id="{10A7167B-AE32-8880-FC65-108DA161B5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54775" y="3913188"/>
              <a:ext cx="1793875" cy="1468437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57">
              <a:extLst>
                <a:ext uri="{FF2B5EF4-FFF2-40B4-BE49-F238E27FC236}">
                  <a16:creationId xmlns:a16="http://schemas.microsoft.com/office/drawing/2014/main" id="{E6961C7B-C54E-CC37-BCDB-2341440822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720175" flipH="1">
              <a:off x="6015038" y="4230688"/>
              <a:ext cx="1649412" cy="1520825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0">
              <a:extLst>
                <a:ext uri="{FF2B5EF4-FFF2-40B4-BE49-F238E27FC236}">
                  <a16:creationId xmlns:a16="http://schemas.microsoft.com/office/drawing/2014/main" id="{349F5856-B647-AF1A-1FAF-5CA3E1907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8513" y="5621338"/>
              <a:ext cx="1793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61">
              <a:extLst>
                <a:ext uri="{FF2B5EF4-FFF2-40B4-BE49-F238E27FC236}">
                  <a16:creationId xmlns:a16="http://schemas.microsoft.com/office/drawing/2014/main" id="{2FFCB889-74AF-4C8C-C27B-BE80E3365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213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val 62">
              <a:extLst>
                <a:ext uri="{FF2B5EF4-FFF2-40B4-BE49-F238E27FC236}">
                  <a16:creationId xmlns:a16="http://schemas.microsoft.com/office/drawing/2014/main" id="{534F99A6-6CA3-D29E-2CC1-9406EED1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Oval 63">
              <a:extLst>
                <a:ext uri="{FF2B5EF4-FFF2-40B4-BE49-F238E27FC236}">
                  <a16:creationId xmlns:a16="http://schemas.microsoft.com/office/drawing/2014/main" id="{BEBA0D9D-63D7-A5F8-7643-D3E0AD9C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8275" y="5672138"/>
              <a:ext cx="65088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Oval 64">
              <a:extLst>
                <a:ext uri="{FF2B5EF4-FFF2-40B4-BE49-F238E27FC236}">
                  <a16:creationId xmlns:a16="http://schemas.microsoft.com/office/drawing/2014/main" id="{839E8A30-DA2F-22F5-10EA-105417F9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5672138"/>
              <a:ext cx="63500" cy="50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Text Box 65">
              <a:extLst>
                <a:ext uri="{FF2B5EF4-FFF2-40B4-BE49-F238E27FC236}">
                  <a16:creationId xmlns:a16="http://schemas.microsoft.com/office/drawing/2014/main" id="{9E0FEFD1-AA0C-C283-7B28-D9BEB2FD800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8160943" y="5466228"/>
              <a:ext cx="444352" cy="40011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0DE9A2-C874-0A5B-A747-DECE13387B8B}"/>
                </a:ext>
              </a:extLst>
            </p:cNvPr>
            <p:cNvCxnSpPr/>
            <p:nvPr/>
          </p:nvCxnSpPr>
          <p:spPr>
            <a:xfrm flipV="1">
              <a:off x="7312025" y="4684713"/>
              <a:ext cx="0" cy="102552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4D50EE-6595-57B8-209C-647637D298A7}"/>
                </a:ext>
              </a:extLst>
            </p:cNvPr>
            <p:cNvCxnSpPr/>
            <p:nvPr/>
          </p:nvCxnSpPr>
          <p:spPr>
            <a:xfrm flipV="1">
              <a:off x="6862763" y="5010150"/>
              <a:ext cx="0" cy="714375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F912EB-8946-550D-D488-07C038E3E94A}"/>
                </a:ext>
              </a:extLst>
            </p:cNvPr>
            <p:cNvCxnSpPr/>
            <p:nvPr/>
          </p:nvCxnSpPr>
          <p:spPr>
            <a:xfrm flipV="1">
              <a:off x="6543675" y="5172075"/>
              <a:ext cx="0" cy="533400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D2A7DC-628D-6F3A-7DD1-1E93D707F687}"/>
                </a:ext>
              </a:extLst>
            </p:cNvPr>
            <p:cNvCxnSpPr/>
            <p:nvPr/>
          </p:nvCxnSpPr>
          <p:spPr>
            <a:xfrm flipH="1" flipV="1">
              <a:off x="6094413" y="5334000"/>
              <a:ext cx="1587" cy="376238"/>
            </a:xfrm>
            <a:prstGeom prst="line">
              <a:avLst/>
            </a:prstGeom>
            <a:ln w="31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7BFCBF-161F-0B9F-74E3-9FE44CA436E6}"/>
                </a:ext>
              </a:extLst>
            </p:cNvPr>
            <p:cNvSpPr/>
            <p:nvPr/>
          </p:nvSpPr>
          <p:spPr>
            <a:xfrm>
              <a:off x="6062663" y="52657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1506CE-C91E-3783-D7FD-781ED9C6076F}"/>
                </a:ext>
              </a:extLst>
            </p:cNvPr>
            <p:cNvSpPr/>
            <p:nvPr/>
          </p:nvSpPr>
          <p:spPr>
            <a:xfrm>
              <a:off x="6513513" y="5111750"/>
              <a:ext cx="57150" cy="44450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B9A3B4-8B87-D9E4-37AB-CB65132025AF}"/>
                </a:ext>
              </a:extLst>
            </p:cNvPr>
            <p:cNvSpPr/>
            <p:nvPr/>
          </p:nvSpPr>
          <p:spPr>
            <a:xfrm>
              <a:off x="6840538" y="4935538"/>
              <a:ext cx="57150" cy="46037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EF9C253-B99D-3656-9E05-77AA201B2711}"/>
                </a:ext>
              </a:extLst>
            </p:cNvPr>
            <p:cNvSpPr/>
            <p:nvPr/>
          </p:nvSpPr>
          <p:spPr>
            <a:xfrm>
              <a:off x="7283450" y="4641850"/>
              <a:ext cx="57150" cy="46038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0633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F4AD-C57F-C34B-A733-39D422BB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- Gradient Decent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5FE-C320-23F9-B857-FA609D03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 starting point: 4 , learning rate (</a:t>
            </a:r>
            <a:r>
              <a:rPr lang="el-G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</a:t>
            </a:r>
            <a:r>
              <a:rPr lang="en-US" sz="18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0.4  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1: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X0=4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f′(x)=2x−2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f′(x0)=2*(4)−2=6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Update x: x1= x0 – </a:t>
            </a:r>
            <a:r>
              <a:rPr lang="el-G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α*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f′(x0) =4−0.4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×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6=1.6</a:t>
            </a:r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X1=1.6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f′(x)=2x−2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f′(x1)=2*(1.6)−2=1.2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Update x: x2= x1 – </a:t>
            </a:r>
            <a:r>
              <a:rPr lang="el-G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α*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f′(x1) =1.6−0.4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×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1.2=1.12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805BE-DE82-311F-9478-94745CFB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372" y="2250041"/>
            <a:ext cx="5479693" cy="451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A07FB-E521-DFD0-4496-83ADBFDC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69" y="1591156"/>
            <a:ext cx="2133898" cy="5239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D4DFE15-F246-AEEE-0DEB-F5C7B56EF8A1}"/>
              </a:ext>
            </a:extLst>
          </p:cNvPr>
          <p:cNvSpPr/>
          <p:nvPr/>
        </p:nvSpPr>
        <p:spPr>
          <a:xfrm>
            <a:off x="9538447" y="5834113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A05544-D7C8-AA68-1D31-C49F17645A69}"/>
              </a:ext>
            </a:extLst>
          </p:cNvPr>
          <p:cNvSpPr/>
          <p:nvPr/>
        </p:nvSpPr>
        <p:spPr>
          <a:xfrm>
            <a:off x="9321218" y="6031616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27AF9C-E38A-6836-45D5-121327CB8D77}"/>
              </a:ext>
            </a:extLst>
          </p:cNvPr>
          <p:cNvSpPr/>
          <p:nvPr/>
        </p:nvSpPr>
        <p:spPr>
          <a:xfrm>
            <a:off x="10727547" y="1766399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C99AD-AF78-DBA8-2FE5-918E330E4122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H="1">
            <a:off x="9559453" y="1867504"/>
            <a:ext cx="1189100" cy="406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6288D4-A16C-E08A-E6C3-79FB28618D19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flipH="1">
            <a:off x="9342224" y="5851460"/>
            <a:ext cx="217229" cy="19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57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287B-C83D-7899-17A2-28D2BE8A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9ABA-44DD-EDE4-B08B-96CA5B39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 ) starting point: 4 , learning rate (</a:t>
            </a:r>
            <a:r>
              <a:rPr lang="el-G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</a:t>
            </a:r>
            <a:r>
              <a:rPr lang="en-US" sz="16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0.7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1: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X0=4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f′(x)=2x−2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f′(x0)=2*(4)−2=6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Update x: x1= x0 – </a:t>
            </a:r>
            <a:r>
              <a:rPr lang="el-G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α*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f′(x0) =4−0.7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×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6=-0.2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X1=-0.2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f′(x)=2x−2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f′(x1)=2*(-0.2)−2=-2.4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Update x: x2= x1 – </a:t>
            </a:r>
            <a:r>
              <a:rPr lang="el-G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α*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f′(x1) =-0.2− 0.7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×-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2.4=1.48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32A46-A550-7D65-788F-E1B6EAF1820A}"/>
              </a:ext>
            </a:extLst>
          </p:cNvPr>
          <p:cNvSpPr txBox="1"/>
          <p:nvPr/>
        </p:nvSpPr>
        <p:spPr>
          <a:xfrm>
            <a:off x="7203897" y="4637953"/>
            <a:ext cx="6097712" cy="235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X2=1.48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f′(x)=2x−2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f′(x2)=2*(1.48)−2=0.96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Update x: x3= x2 – </a:t>
            </a:r>
            <a:r>
              <a:rPr lang="el-G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α*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f′(x2) =1.48− 0.7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×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0.96=0.808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7381A-95C5-781A-B198-F35124C2BF53}"/>
              </a:ext>
            </a:extLst>
          </p:cNvPr>
          <p:cNvSpPr/>
          <p:nvPr/>
        </p:nvSpPr>
        <p:spPr>
          <a:xfrm>
            <a:off x="10802471" y="487511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27218-33E9-525C-0F96-87ADCE0A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77" y="986118"/>
            <a:ext cx="4352919" cy="35843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C3C2E43-1A1B-380E-804B-AD40D72E87F6}"/>
              </a:ext>
            </a:extLst>
          </p:cNvPr>
          <p:cNvSpPr/>
          <p:nvPr/>
        </p:nvSpPr>
        <p:spPr>
          <a:xfrm>
            <a:off x="8991600" y="3411312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2378DF-1E90-60DF-9EAA-0D3EDC4A946B}"/>
              </a:ext>
            </a:extLst>
          </p:cNvPr>
          <p:cNvSpPr/>
          <p:nvPr/>
        </p:nvSpPr>
        <p:spPr>
          <a:xfrm>
            <a:off x="9735672" y="3903064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DBA77C-8A1E-7C9F-74BB-3EC5857298A8}"/>
              </a:ext>
            </a:extLst>
          </p:cNvPr>
          <p:cNvSpPr/>
          <p:nvPr/>
        </p:nvSpPr>
        <p:spPr>
          <a:xfrm>
            <a:off x="9395012" y="3953325"/>
            <a:ext cx="143436" cy="1184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6C4CA-AF89-6800-82A2-1DF0E399F2EE}"/>
              </a:ext>
            </a:extLst>
          </p:cNvPr>
          <p:cNvCxnSpPr>
            <a:cxnSpLocks/>
            <a:stCxn id="4" idx="3"/>
            <a:endCxn id="9" idx="4"/>
          </p:cNvCxnSpPr>
          <p:nvPr/>
        </p:nvCxnSpPr>
        <p:spPr>
          <a:xfrm flipH="1">
            <a:off x="9063318" y="588616"/>
            <a:ext cx="1760159" cy="294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9D7F4B-028B-0AED-D65B-68F0D887CFC6}"/>
              </a:ext>
            </a:extLst>
          </p:cNvPr>
          <p:cNvCxnSpPr>
            <a:cxnSpLocks/>
          </p:cNvCxnSpPr>
          <p:nvPr/>
        </p:nvCxnSpPr>
        <p:spPr>
          <a:xfrm>
            <a:off x="9063318" y="3484939"/>
            <a:ext cx="744072" cy="49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E32BAF-3EDD-A389-3D00-B9B0FD8F1A21}"/>
              </a:ext>
            </a:extLst>
          </p:cNvPr>
          <p:cNvCxnSpPr>
            <a:cxnSpLocks/>
            <a:stCxn id="10" idx="1"/>
            <a:endCxn id="11" idx="4"/>
          </p:cNvCxnSpPr>
          <p:nvPr/>
        </p:nvCxnSpPr>
        <p:spPr>
          <a:xfrm flipH="1">
            <a:off x="9466730" y="3920411"/>
            <a:ext cx="289948" cy="15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39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thoughts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1F7BB74B-16CE-D270-0352-B2C2A2B87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00" y="2336061"/>
            <a:ext cx="3437900" cy="1665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72433-3A6C-6C2C-2EAB-24EBDCD8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-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179F-2839-F8E8-1D8E-8F272377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360"/>
              </a:lnSpc>
              <a:spcBef>
                <a:spcPts val="173"/>
              </a:spcBef>
              <a:buNone/>
            </a:pPr>
            <a:r>
              <a:rPr lang="en-US" sz="2000" b="1" spc="-13" dirty="0" err="1">
                <a:latin typeface="+mn-lt"/>
                <a:cs typeface="Arial MT"/>
              </a:rPr>
              <a:t>Subword</a:t>
            </a:r>
            <a:r>
              <a:rPr lang="en-US" sz="2000" b="1" spc="-13" dirty="0">
                <a:latin typeface="+mn-lt"/>
                <a:cs typeface="Arial MT"/>
              </a:rPr>
              <a:t> Tokenization</a:t>
            </a:r>
            <a:r>
              <a:rPr lang="en-US" sz="2000" spc="-13" dirty="0">
                <a:latin typeface="+mn-lt"/>
                <a:cs typeface="Arial MT"/>
              </a:rPr>
              <a:t>: Text is broken down into </a:t>
            </a:r>
            <a:r>
              <a:rPr lang="en-US" sz="2000" spc="-13" dirty="0">
                <a:solidFill>
                  <a:srgbClr val="C00000"/>
                </a:solidFill>
                <a:latin typeface="+mn-lt"/>
                <a:cs typeface="Arial MT"/>
              </a:rPr>
              <a:t>smaller</a:t>
            </a:r>
            <a:r>
              <a:rPr lang="en-US" sz="2000" spc="-13" dirty="0">
                <a:latin typeface="+mn-lt"/>
                <a:cs typeface="Arial MT"/>
              </a:rPr>
              <a:t> units than </a:t>
            </a:r>
            <a:r>
              <a:rPr lang="en-US" sz="2000" spc="-13" dirty="0">
                <a:solidFill>
                  <a:srgbClr val="C00000"/>
                </a:solidFill>
                <a:latin typeface="+mn-lt"/>
                <a:cs typeface="Arial MT"/>
              </a:rPr>
              <a:t>words</a:t>
            </a:r>
            <a:r>
              <a:rPr lang="en-US" sz="2000" spc="-13" dirty="0">
                <a:latin typeface="+mn-lt"/>
                <a:cs typeface="Arial MT"/>
              </a:rPr>
              <a:t> but </a:t>
            </a:r>
            <a:r>
              <a:rPr lang="en-US" sz="2000" spc="-13" dirty="0">
                <a:solidFill>
                  <a:srgbClr val="C00000"/>
                </a:solidFill>
                <a:latin typeface="+mn-lt"/>
                <a:cs typeface="Arial MT"/>
              </a:rPr>
              <a:t>larger</a:t>
            </a:r>
            <a:r>
              <a:rPr lang="en-US" sz="2000" spc="-13" dirty="0">
                <a:latin typeface="+mn-lt"/>
                <a:cs typeface="Arial MT"/>
              </a:rPr>
              <a:t> than </a:t>
            </a:r>
            <a:r>
              <a:rPr lang="en-US" sz="2000" spc="-13" dirty="0">
                <a:solidFill>
                  <a:srgbClr val="C00000"/>
                </a:solidFill>
                <a:latin typeface="+mn-lt"/>
                <a:cs typeface="Arial MT"/>
              </a:rPr>
              <a:t>characters:</a:t>
            </a:r>
            <a:endParaRPr lang="en-US" sz="20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Frequently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used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words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should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not</a:t>
            </a:r>
            <a:r>
              <a:rPr lang="en-US" sz="2000" spc="47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be</a:t>
            </a:r>
            <a:r>
              <a:rPr lang="en-US" sz="20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split</a:t>
            </a:r>
            <a:r>
              <a:rPr lang="en-US" sz="2000" spc="40" dirty="0">
                <a:solidFill>
                  <a:srgbClr val="C00000"/>
                </a:solidFill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into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smaller</a:t>
            </a:r>
            <a:r>
              <a:rPr lang="en-US" sz="2000" spc="47" dirty="0">
                <a:latin typeface="+mn-lt"/>
                <a:cs typeface="Arial MT"/>
              </a:rPr>
              <a:t> </a:t>
            </a:r>
            <a:r>
              <a:rPr lang="en-US" sz="2000" spc="-13" dirty="0" err="1">
                <a:latin typeface="+mn-lt"/>
                <a:cs typeface="Arial MT"/>
              </a:rPr>
              <a:t>subwords</a:t>
            </a:r>
            <a:endParaRPr lang="en-US" sz="2000" dirty="0">
              <a:latin typeface="+mn-lt"/>
              <a:cs typeface="Arial MT"/>
            </a:endParaRPr>
          </a:p>
          <a:p>
            <a:pPr marL="625671" indent="-460575">
              <a:lnSpc>
                <a:spcPts val="2327"/>
              </a:lnSpc>
              <a:buChar char="●"/>
              <a:tabLst>
                <a:tab pos="625671" algn="l"/>
              </a:tabLst>
            </a:pP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Rare</a:t>
            </a:r>
            <a:r>
              <a:rPr lang="en-US" sz="2000" spc="33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words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should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be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Arial MT"/>
              </a:rPr>
              <a:t>decomposed</a:t>
            </a:r>
            <a:r>
              <a:rPr lang="en-US" sz="2000" spc="33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into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dirty="0">
                <a:latin typeface="+mn-lt"/>
                <a:cs typeface="Arial MT"/>
              </a:rPr>
              <a:t>meaningful</a:t>
            </a:r>
            <a:r>
              <a:rPr lang="en-US" sz="2000" spc="40" dirty="0">
                <a:latin typeface="+mn-lt"/>
                <a:cs typeface="Arial MT"/>
              </a:rPr>
              <a:t> </a:t>
            </a:r>
            <a:r>
              <a:rPr lang="en-US" sz="2000" spc="-13" dirty="0" err="1">
                <a:latin typeface="+mn-lt"/>
                <a:cs typeface="Arial MT"/>
              </a:rPr>
              <a:t>subwords</a:t>
            </a:r>
            <a:endParaRPr lang="en-US" sz="2000" dirty="0">
              <a:latin typeface="+mn-lt"/>
              <a:cs typeface="Arial MT"/>
            </a:endParaRP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data = ["low", "lower", "high“, "higher“] ,  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min-frequency = 2</a:t>
            </a:r>
          </a:p>
          <a:p>
            <a:pPr marL="0" indent="0"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Initial vocabulary contains individual characters: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['l', 'o', 'w',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</a:t>
            </a:r>
            <a:r>
              <a:rPr lang="en-US" sz="1800" kern="100" dirty="0" err="1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'h']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['h',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'h', 'e', 'r']         (8 tokens in vocabulary)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A914-35EC-200B-629D-E486AFF7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14" y="4440281"/>
            <a:ext cx="2474386" cy="21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93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E337-D45E-EBEC-6F54-ABF46E9D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-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B86B-F251-D96F-D312-CDD612AD3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Find and merge the most frequent character pairs in the corpus: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E346E-F37A-A21F-0193-385C4B8A120E}"/>
              </a:ext>
            </a:extLst>
          </p:cNvPr>
          <p:cNvSpPr txBox="1"/>
          <p:nvPr/>
        </p:nvSpPr>
        <p:spPr>
          <a:xfrm>
            <a:off x="963202" y="2342167"/>
            <a:ext cx="6097712" cy="4911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‘l’ , ’o’: 2 times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'w']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['lo', 'w', 'e', 'r']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['h',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'h']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['h',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'h', 'e', 'r']         (9 tokens in vocabulary)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‘lo’ , ’w’: 2 times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']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['low', 'e', 'r']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['h',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['h', 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'h', 'e', 'r']         (10 tokens in vocabulary)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0775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BBC7-17BD-0501-F7E5-5007436B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- BPE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A51D3-EB10-8409-C202-1CB25BA5DFC0}"/>
              </a:ext>
            </a:extLst>
          </p:cNvPr>
          <p:cNvSpPr txBox="1"/>
          <p:nvPr/>
        </p:nvSpPr>
        <p:spPr>
          <a:xfrm>
            <a:off x="6418779" y="1808844"/>
            <a:ext cx="6097712" cy="4368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’ , ’h’: 2 times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['low']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['low', 'e', 'r']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['high', 'e', 'r']         (13 tokens in vocabulary)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‘e’ , ’r’: 2 times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['low']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['low', 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['high']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['high', 'er']         (14 tokens in vocabulary)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30E7A-44CA-B3D1-98CD-EF3CFED9C699}"/>
              </a:ext>
            </a:extLst>
          </p:cNvPr>
          <p:cNvSpPr txBox="1"/>
          <p:nvPr/>
        </p:nvSpPr>
        <p:spPr>
          <a:xfrm>
            <a:off x="838200" y="1808844"/>
            <a:ext cx="6256962" cy="4698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‘h’ , ’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’: 2 times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['low']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['low', 'e', 'r']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'g', 'h']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['hi', 'g', 'h', 'e', 'r']         (11 tokens in vocabulary)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‘hi’ , ’g’: 2 times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= ['low']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lower = ['low', 'e', 'r']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</a:t>
            </a:r>
            <a:r>
              <a:rPr lang="en-US" sz="1800" kern="100" dirty="0" err="1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'h']</a:t>
            </a:r>
          </a:p>
          <a:p>
            <a:pPr marL="0" marR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= ['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', 'h', 'e', 'r']         (12 tokens in vocabulary)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25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A22C6-37A9-7C01-0683-5AD058DA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31" y="2442074"/>
            <a:ext cx="7580242" cy="4267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9F481-B815-011A-F34C-E3C0FC1C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60" dirty="0"/>
              <a:t>Traditional Knowledge</a:t>
            </a:r>
            <a:r>
              <a:rPr lang="en-US" spc="-73" dirty="0"/>
              <a:t>-</a:t>
            </a:r>
            <a:r>
              <a:rPr lang="en-US" spc="147" dirty="0"/>
              <a:t>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EB04-C710-C501-A0DD-ED9D2C290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centralized repository of </a:t>
            </a:r>
            <a:r>
              <a:rPr lang="en-US" dirty="0">
                <a:solidFill>
                  <a:srgbClr val="C00000"/>
                </a:solidFill>
              </a:rPr>
              <a:t>structured information </a:t>
            </a:r>
            <a:r>
              <a:rPr lang="en-US" dirty="0"/>
              <a:t>or data that can be used to answer </a:t>
            </a:r>
            <a:r>
              <a:rPr lang="en-US" dirty="0">
                <a:solidFill>
                  <a:srgbClr val="C00000"/>
                </a:solidFill>
              </a:rPr>
              <a:t>queries</a:t>
            </a:r>
            <a:r>
              <a:rPr lang="en-US" dirty="0"/>
              <a:t>, support decision-making, or provide insights.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EEA81AA9-AE97-2FB1-845D-CD11D339C6FC}"/>
              </a:ext>
            </a:extLst>
          </p:cNvPr>
          <p:cNvSpPr txBox="1"/>
          <p:nvPr/>
        </p:nvSpPr>
        <p:spPr>
          <a:xfrm>
            <a:off x="278829" y="2759871"/>
            <a:ext cx="3494729" cy="920038"/>
          </a:xfrm>
          <a:prstGeom prst="rect">
            <a:avLst/>
          </a:prstGeom>
        </p:spPr>
        <p:txBody>
          <a:bodyPr vert="horz" wrap="square" lIns="0" tIns="159173" rIns="0" bIns="0" rtlCol="0">
            <a:spAutoFit/>
          </a:bodyPr>
          <a:lstStyle/>
          <a:p>
            <a:pPr marL="736582" algn="ctr">
              <a:spcBef>
                <a:spcPts val="1253"/>
              </a:spcBef>
            </a:pPr>
            <a:r>
              <a:rPr lang="en-US" sz="2400" b="1" spc="1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Conceptual </a:t>
            </a:r>
            <a:r>
              <a:rPr sz="2400" b="1" spc="1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knowledge</a:t>
            </a:r>
            <a:r>
              <a:rPr sz="2400" b="1" spc="-33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 </a:t>
            </a:r>
            <a:r>
              <a:rPr sz="2400" b="1" spc="27" dirty="0">
                <a:solidFill>
                  <a:schemeClr val="accent1">
                    <a:lumMod val="75000"/>
                  </a:schemeClr>
                </a:solidFill>
                <a:latin typeface="+mn-lt"/>
                <a:ea typeface="Cambria" panose="02040503050406030204" pitchFamily="18" charset="0"/>
                <a:cs typeface="Cambria"/>
              </a:rPr>
              <a:t>graph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Cambria" panose="02040503050406030204" pitchFamily="18" charset="0"/>
              <a:cs typeface="Cambria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7A87E8-9FBE-3FB7-F51D-4E6077BD6E38}"/>
              </a:ext>
            </a:extLst>
          </p:cNvPr>
          <p:cNvCxnSpPr/>
          <p:nvPr/>
        </p:nvCxnSpPr>
        <p:spPr>
          <a:xfrm>
            <a:off x="2486346" y="4274049"/>
            <a:ext cx="217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3DD95F-0B77-EDFD-5860-A4F988DDB838}"/>
              </a:ext>
            </a:extLst>
          </p:cNvPr>
          <p:cNvSpPr txBox="1"/>
          <p:nvPr/>
        </p:nvSpPr>
        <p:spPr>
          <a:xfrm>
            <a:off x="332424" y="4099559"/>
            <a:ext cx="3494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Edges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Relations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between entities</a:t>
            </a: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52553-C4FC-05F6-7A9F-88DCE3A71A03}"/>
              </a:ext>
            </a:extLst>
          </p:cNvPr>
          <p:cNvSpPr txBox="1"/>
          <p:nvPr/>
        </p:nvSpPr>
        <p:spPr>
          <a:xfrm>
            <a:off x="705491" y="5756736"/>
            <a:ext cx="178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Nodes</a:t>
            </a:r>
          </a:p>
          <a:p>
            <a:r>
              <a:rPr lang="en-US" dirty="0">
                <a:solidFill>
                  <a:srgbClr val="C00000"/>
                </a:solidFill>
              </a:rPr>
              <a:t>Entities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/ classes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ABEC7-053A-F750-FDBB-D0B2E7BD12A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595919" y="4890499"/>
            <a:ext cx="2577476" cy="86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559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609F-2A79-1489-1601-59E3375F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8720-941A-84F0-2918-63000FE7A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B(brother) - E(sister) = E(father) - E (mother)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B(brother)  = E(father) - E (mother) + E(sister) = [0,1,0]+[-2,1,0]=[-2, 2, 0]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B(brothers) - E(brother) = E(students) - E(student)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B(brothers)  = E(students) - E(student) +  E(brother) = [0,0,2] + [-2,2,0]=</a:t>
            </a:r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[-2, 2, 2]</a:t>
            </a:r>
            <a:endParaRPr lang="en-US" sz="20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02FD6-7FB9-87A8-3CD5-3FC59D86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23323"/>
            <a:ext cx="5406601" cy="2244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6C110-3E71-3766-3798-FF3F409C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9" y="4523323"/>
            <a:ext cx="5247703" cy="2168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201223-9799-8ECE-C84B-5591C69764EB}"/>
              </a:ext>
            </a:extLst>
          </p:cNvPr>
          <p:cNvSpPr txBox="1"/>
          <p:nvPr/>
        </p:nvSpPr>
        <p:spPr>
          <a:xfrm>
            <a:off x="8220636" y="365125"/>
            <a:ext cx="3621741" cy="157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E(students) - E(student) = [0,0,2]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E(father) - E(mother) = [0,1,0]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E(sister)=[-2,1,0]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E(brothers)= ?</a:t>
            </a:r>
          </a:p>
        </p:txBody>
      </p:sp>
    </p:spTree>
    <p:extLst>
      <p:ext uri="{BB962C8B-B14F-4D97-AF65-F5344CB8AC3E}">
        <p14:creationId xmlns:p14="http://schemas.microsoft.com/office/powerpoint/2010/main" val="719963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771B-3A49-CD15-6500-C99202A5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- Contextual Meaning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8152-DD44-BF54-9900-84337D98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“I have one </a:t>
            </a:r>
            <a:r>
              <a:rPr lang="en-US" sz="1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sibling”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After self attention, sibling gets contextual meaning which is: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male sibling = brother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E(sibling)= [-2,2,0]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53CBD-3EDC-8052-716E-C66E8CC9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27" y="3589267"/>
            <a:ext cx="6595561" cy="2242182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A842C2DE-097A-DA2B-2F63-6037164347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939" y="6225769"/>
            <a:ext cx="4036060" cy="632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8ED07-266A-5A5F-BA42-8CA7E568CBC0}"/>
              </a:ext>
            </a:extLst>
          </p:cNvPr>
          <p:cNvSpPr txBox="1"/>
          <p:nvPr/>
        </p:nvSpPr>
        <p:spPr>
          <a:xfrm>
            <a:off x="5750558" y="6357218"/>
            <a:ext cx="560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Self-attention</a:t>
            </a:r>
            <a:r>
              <a:rPr lang="en-US" sz="1800" dirty="0">
                <a:solidFill>
                  <a:srgbClr val="C00000"/>
                </a:solidFill>
              </a:rPr>
              <a:t> transforms</a:t>
            </a:r>
            <a:r>
              <a:rPr lang="en-US" sz="1800" dirty="0"/>
              <a:t> the vector of embeddings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55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44A4-015C-123F-696F-25FF52D0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–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29FE-DE4B-F487-2702-2240FB1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94" y="1258358"/>
            <a:ext cx="4387065" cy="544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A9FDA-937C-9EFB-A8F7-C66E125A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62" y="365125"/>
            <a:ext cx="2372635" cy="1432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25EDB-CB09-E801-86FA-5C48B325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165" y="2657069"/>
            <a:ext cx="4089746" cy="40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6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45A6-436E-D49D-D60B-91FAD50C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- Greedy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E07082-01DB-74A5-5B42-B35E1FA10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321641"/>
              </p:ext>
            </p:extLst>
          </p:nvPr>
        </p:nvGraphicFramePr>
        <p:xfrm>
          <a:off x="5322012" y="70335"/>
          <a:ext cx="6678203" cy="6787664"/>
        </p:xfrm>
        <a:graphic>
          <a:graphicData uri="http://schemas.openxmlformats.org/drawingml/2006/table">
            <a:tbl>
              <a:tblPr firstRow="1" firstCol="1" bandRow="1"/>
              <a:tblGrid>
                <a:gridCol w="1716760">
                  <a:extLst>
                    <a:ext uri="{9D8B030D-6E8A-4147-A177-3AD203B41FA5}">
                      <a16:colId xmlns:a16="http://schemas.microsoft.com/office/drawing/2014/main" val="1585480137"/>
                    </a:ext>
                  </a:extLst>
                </a:gridCol>
                <a:gridCol w="1903234">
                  <a:extLst>
                    <a:ext uri="{9D8B030D-6E8A-4147-A177-3AD203B41FA5}">
                      <a16:colId xmlns:a16="http://schemas.microsoft.com/office/drawing/2014/main" val="513431254"/>
                    </a:ext>
                  </a:extLst>
                </a:gridCol>
                <a:gridCol w="1860287">
                  <a:extLst>
                    <a:ext uri="{9D8B030D-6E8A-4147-A177-3AD203B41FA5}">
                      <a16:colId xmlns:a16="http://schemas.microsoft.com/office/drawing/2014/main" val="2556826029"/>
                    </a:ext>
                  </a:extLst>
                </a:gridCol>
                <a:gridCol w="1197922">
                  <a:extLst>
                    <a:ext uri="{9D8B030D-6E8A-4147-A177-3AD203B41FA5}">
                      <a16:colId xmlns:a16="http://schemas.microsoft.com/office/drawing/2014/main" val="3186311637"/>
                    </a:ext>
                  </a:extLst>
                </a:gridCol>
              </a:tblGrid>
              <a:tr h="50233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 word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Selected Results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79829"/>
                  </a:ext>
                </a:extLst>
              </a:tr>
              <a:tr h="351108">
                <a:tc rowSpan="16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260" marR="140260" marT="70130" marB="70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have (0.20)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260" marR="140260" marT="70130" marB="70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53747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02789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35376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521978"/>
                  </a:ext>
                </a:extLst>
              </a:tr>
              <a:tr h="2224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buy (0.25)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260" marR="140260" marT="70130" marB="70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 buy it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345052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nothing(0.05)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656953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anything(0.01)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017116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something(0.05)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640798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had(0.15)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260" marR="140260" marT="70130" marB="70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657825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656451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92590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not(0.02)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872156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got 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260" marR="140260" marT="70130" marB="70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nothing(0.05)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017682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03480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something(0.10)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562894"/>
                  </a:ext>
                </a:extLst>
              </a:tr>
              <a:tr h="351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195" marR="105195" marT="146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770412"/>
                  </a:ext>
                </a:extLst>
              </a:tr>
            </a:tbl>
          </a:graphicData>
        </a:graphic>
      </p:graphicFrame>
      <p:pic>
        <p:nvPicPr>
          <p:cNvPr id="3" name="object 3">
            <a:extLst>
              <a:ext uri="{FF2B5EF4-FFF2-40B4-BE49-F238E27FC236}">
                <a16:creationId xmlns:a16="http://schemas.microsoft.com/office/drawing/2014/main" id="{F24C4659-C8D2-6F92-9ABA-B3A0FE8A9B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83" y="2250039"/>
            <a:ext cx="4698652" cy="21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CC92-5CB2-4D77-DD52-59645AD1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- Beam 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257A-D43E-226B-DE32-1ABC450D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Beam Search with beam width = 3 </a:t>
            </a:r>
          </a:p>
          <a:p>
            <a:pPr marL="0" indent="0">
              <a:buNone/>
            </a:pP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select top 3 candidates for the first word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B0C23D-D35E-324A-3398-976DDF1CA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472583"/>
              </p:ext>
            </p:extLst>
          </p:nvPr>
        </p:nvGraphicFramePr>
        <p:xfrm>
          <a:off x="1151822" y="2924204"/>
          <a:ext cx="7467051" cy="3689410"/>
        </p:xfrm>
        <a:graphic>
          <a:graphicData uri="http://schemas.openxmlformats.org/drawingml/2006/table">
            <a:tbl>
              <a:tblPr firstRow="1" firstCol="1" bandRow="1"/>
              <a:tblGrid>
                <a:gridCol w="2409314">
                  <a:extLst>
                    <a:ext uri="{9D8B030D-6E8A-4147-A177-3AD203B41FA5}">
                      <a16:colId xmlns:a16="http://schemas.microsoft.com/office/drawing/2014/main" val="568690443"/>
                    </a:ext>
                  </a:extLst>
                </a:gridCol>
                <a:gridCol w="2553516">
                  <a:extLst>
                    <a:ext uri="{9D8B030D-6E8A-4147-A177-3AD203B41FA5}">
                      <a16:colId xmlns:a16="http://schemas.microsoft.com/office/drawing/2014/main" val="2653999426"/>
                    </a:ext>
                  </a:extLst>
                </a:gridCol>
                <a:gridCol w="2504221">
                  <a:extLst>
                    <a:ext uri="{9D8B030D-6E8A-4147-A177-3AD203B41FA5}">
                      <a16:colId xmlns:a16="http://schemas.microsoft.com/office/drawing/2014/main" val="1884725516"/>
                    </a:ext>
                  </a:extLst>
                </a:gridCol>
              </a:tblGrid>
              <a:tr h="243122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 word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05866"/>
                  </a:ext>
                </a:extLst>
              </a:tr>
              <a:tr h="215393">
                <a:tc rowSpan="16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590" marR="98590" marT="49295" marB="492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have (0.20)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590" marR="98590" marT="49295" marB="492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312428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886396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01469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673851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buy (0.25)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590" marR="98590" marT="49295" marB="492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653457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nothing(0.05)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080024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anything(0.01)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838370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something(0.05)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761662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had(0.15)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590" marR="98590" marT="49295" marB="492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07869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486471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007724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not(0.02)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61441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got 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590" marR="98590" marT="49295" marB="492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nothing(0.05)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10187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864391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something(0.10)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956165"/>
                  </a:ext>
                </a:extLst>
              </a:tr>
              <a:tr h="215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3" marR="73943" marT="102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51312"/>
                  </a:ext>
                </a:extLst>
              </a:tr>
            </a:tbl>
          </a:graphicData>
        </a:graphic>
      </p:graphicFrame>
      <p:pic>
        <p:nvPicPr>
          <p:cNvPr id="5" name="Picture 2" descr="beam search">
            <a:extLst>
              <a:ext uri="{FF2B5EF4-FFF2-40B4-BE49-F238E27FC236}">
                <a16:creationId xmlns:a16="http://schemas.microsoft.com/office/drawing/2014/main" id="{5FD32213-C71F-D680-D361-BA88183A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03" y="780585"/>
            <a:ext cx="3082888" cy="25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10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D9A5-F504-510F-90B8-5F346535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- Beam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38F4-47F4-2006-CFD5-02636DBF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select top 3 candidates for the second word</a:t>
            </a:r>
            <a:endParaRPr lang="en-US" dirty="0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0B1500B6-8348-12F5-6070-3A4291FC8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606137"/>
              </p:ext>
            </p:extLst>
          </p:nvPr>
        </p:nvGraphicFramePr>
        <p:xfrm>
          <a:off x="838200" y="2448511"/>
          <a:ext cx="10927832" cy="4146324"/>
        </p:xfrm>
        <a:graphic>
          <a:graphicData uri="http://schemas.openxmlformats.org/drawingml/2006/table">
            <a:tbl>
              <a:tblPr firstRow="1" firstCol="1" bandRow="1"/>
              <a:tblGrid>
                <a:gridCol w="2336580">
                  <a:extLst>
                    <a:ext uri="{9D8B030D-6E8A-4147-A177-3AD203B41FA5}">
                      <a16:colId xmlns:a16="http://schemas.microsoft.com/office/drawing/2014/main" val="637246404"/>
                    </a:ext>
                  </a:extLst>
                </a:gridCol>
                <a:gridCol w="2576446">
                  <a:extLst>
                    <a:ext uri="{9D8B030D-6E8A-4147-A177-3AD203B41FA5}">
                      <a16:colId xmlns:a16="http://schemas.microsoft.com/office/drawing/2014/main" val="2248537140"/>
                    </a:ext>
                  </a:extLst>
                </a:gridCol>
                <a:gridCol w="2517398">
                  <a:extLst>
                    <a:ext uri="{9D8B030D-6E8A-4147-A177-3AD203B41FA5}">
                      <a16:colId xmlns:a16="http://schemas.microsoft.com/office/drawing/2014/main" val="3259186273"/>
                    </a:ext>
                  </a:extLst>
                </a:gridCol>
                <a:gridCol w="1748704">
                  <a:extLst>
                    <a:ext uri="{9D8B030D-6E8A-4147-A177-3AD203B41FA5}">
                      <a16:colId xmlns:a16="http://schemas.microsoft.com/office/drawing/2014/main" val="660718127"/>
                    </a:ext>
                  </a:extLst>
                </a:gridCol>
                <a:gridCol w="1748704">
                  <a:extLst>
                    <a:ext uri="{9D8B030D-6E8A-4147-A177-3AD203B41FA5}">
                      <a16:colId xmlns:a16="http://schemas.microsoft.com/office/drawing/2014/main" val="3157808841"/>
                    </a:ext>
                  </a:extLst>
                </a:gridCol>
              </a:tblGrid>
              <a:tr h="291226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 word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Step1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Probabilities - Step2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Selected Results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256925"/>
                  </a:ext>
                </a:extLst>
              </a:tr>
              <a:tr h="258010">
                <a:tc rowSpan="12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8097" marR="118097" marT="59049" marB="590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have (0.20)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8097" marR="118097" marT="59049" marB="590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953323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6233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 have it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28600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868737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buy (0.25)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8097" marR="118097" marT="59049" marB="590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it(0.10)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112201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nothing(0.05)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0.0125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33375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anything(0.01)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5051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something(0.05)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0.0125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166359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had(0.15)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8097" marR="118097" marT="59049" marB="5904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this(0.10)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229828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that(0.10)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0.015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67478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it(0.20)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11370"/>
                  </a:ext>
                </a:extLst>
              </a:tr>
              <a:tr h="258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not(0.02)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</a:pPr>
                      <a:endParaRPr lang="en-US" sz="2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573" marR="88573" marT="12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374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241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4E5F-B3FA-ABE8-AA9C-FE2F305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8314-DBF1-994A-BD20-D9F1E911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Prompt</a:t>
            </a:r>
            <a:r>
              <a:rPr lang="en-US" dirty="0"/>
              <a:t> Tuning (without weight updates)</a:t>
            </a:r>
          </a:p>
          <a:p>
            <a:r>
              <a:rPr lang="en-US" dirty="0">
                <a:solidFill>
                  <a:srgbClr val="C00000"/>
                </a:solidFill>
              </a:rPr>
              <a:t>Full</a:t>
            </a:r>
            <a:r>
              <a:rPr lang="en-US" dirty="0"/>
              <a:t> Finetuning</a:t>
            </a:r>
          </a:p>
          <a:p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/>
              <a:t> Finetuning (Frozen Backbone)</a:t>
            </a:r>
          </a:p>
          <a:p>
            <a:r>
              <a:rPr lang="en-US" dirty="0"/>
              <a:t>Feature-Based Finetuning (</a:t>
            </a:r>
            <a:r>
              <a:rPr lang="en-US" dirty="0">
                <a:solidFill>
                  <a:srgbClr val="C00000"/>
                </a:solidFill>
              </a:rPr>
              <a:t>Feature Extractor </a:t>
            </a:r>
            <a:r>
              <a:rPr lang="en-US" dirty="0"/>
              <a:t>+ Task-Specific Heads)</a:t>
            </a:r>
          </a:p>
          <a:p>
            <a:r>
              <a:rPr lang="en-US" dirty="0">
                <a:solidFill>
                  <a:srgbClr val="C00000"/>
                </a:solidFill>
              </a:rPr>
              <a:t>Adapter-Based </a:t>
            </a:r>
            <a:r>
              <a:rPr lang="en-US" dirty="0"/>
              <a:t>Finetuning</a:t>
            </a:r>
          </a:p>
          <a:p>
            <a:r>
              <a:rPr lang="en-US" dirty="0">
                <a:solidFill>
                  <a:srgbClr val="C00000"/>
                </a:solidFill>
              </a:rPr>
              <a:t>Parameter-Efficient</a:t>
            </a:r>
            <a:r>
              <a:rPr lang="en-US" dirty="0"/>
              <a:t> Finetuning (PEFT)</a:t>
            </a:r>
          </a:p>
          <a:p>
            <a:r>
              <a:rPr lang="en-US" dirty="0">
                <a:solidFill>
                  <a:srgbClr val="C00000"/>
                </a:solidFill>
              </a:rPr>
              <a:t>Instruction</a:t>
            </a:r>
            <a:r>
              <a:rPr lang="en-US" dirty="0"/>
              <a:t> Tuning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7B7F4-2281-8181-9038-CD784F51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56" y="1041538"/>
            <a:ext cx="3924128" cy="2018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329ED-103B-4193-0657-D13CD1A47062}"/>
              </a:ext>
            </a:extLst>
          </p:cNvPr>
          <p:cNvSpPr txBox="1"/>
          <p:nvPr/>
        </p:nvSpPr>
        <p:spPr>
          <a:xfrm>
            <a:off x="9206754" y="2592308"/>
            <a:ext cx="160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9042E-4E8C-BF25-68BB-0377BB7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526" y="4280647"/>
            <a:ext cx="2234162" cy="23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F976-FA72-D99F-CF0B-82FB5EE5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4F85-53E4-8C4F-ACF8-E91EAB3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237-3D3A-B1AA-E4F5-86EA3356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539875"/>
            <a:ext cx="10909300" cy="43513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CoT</a:t>
            </a:r>
            <a:r>
              <a:rPr lang="en-US" dirty="0"/>
              <a:t> and SC each step is </a:t>
            </a:r>
            <a:r>
              <a:rPr lang="en-US" dirty="0">
                <a:solidFill>
                  <a:srgbClr val="C00000"/>
                </a:solidFill>
              </a:rPr>
              <a:t>linked directly </a:t>
            </a:r>
            <a:r>
              <a:rPr lang="en-US" dirty="0"/>
              <a:t>to the one before it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2800" spc="-5" dirty="0" err="1">
                <a:latin typeface="Calibri"/>
                <a:cs typeface="Calibri"/>
              </a:rPr>
              <a:t>CoT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dirty="0"/>
              <a:t>and SC </a:t>
            </a:r>
            <a:r>
              <a:rPr lang="en-US" sz="2800" spc="-5" dirty="0">
                <a:latin typeface="Calibri"/>
                <a:cs typeface="Calibri"/>
              </a:rPr>
              <a:t>are not fitted for</a:t>
            </a:r>
            <a:r>
              <a:rPr lang="en-US" sz="2800" spc="-11" dirty="0"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r>
              <a:rPr lang="en-US" dirty="0" err="1"/>
              <a:t>ToT</a:t>
            </a:r>
            <a:r>
              <a:rPr lang="en-US" dirty="0"/>
              <a:t> can represent a </a:t>
            </a:r>
            <a:r>
              <a:rPr lang="en-US" dirty="0">
                <a:solidFill>
                  <a:srgbClr val="C00000"/>
                </a:solidFill>
              </a:rPr>
              <a:t>more complex </a:t>
            </a:r>
            <a:r>
              <a:rPr lang="en-US" dirty="0"/>
              <a:t>and </a:t>
            </a:r>
            <a:r>
              <a:rPr lang="en-US" sz="28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1" dirty="0">
                <a:latin typeface="Calibri"/>
                <a:cs typeface="Calibri"/>
              </a:rPr>
              <a:t>reasoning paths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41233A2-92A0-861C-F9B3-7BA899FA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60" y="3289610"/>
            <a:ext cx="6989744" cy="3443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3E803-FCBA-ADE5-C038-FFB40E65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6722"/>
            <a:ext cx="31051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0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01A6-4965-681C-BC89-804EAE4D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 in LLMs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4439D3E-AFC2-AF32-434B-E8E7A06D5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87" y="2430636"/>
            <a:ext cx="774062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C15FF-FA0D-A5E7-9AB2-4CB63EC14D59}"/>
              </a:ext>
            </a:extLst>
          </p:cNvPr>
          <p:cNvSpPr txBox="1"/>
          <p:nvPr/>
        </p:nvSpPr>
        <p:spPr>
          <a:xfrm>
            <a:off x="838200" y="1404740"/>
            <a:ext cx="10654553" cy="936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42" marR="73658">
              <a:lnSpc>
                <a:spcPts val="3360"/>
              </a:lnSpc>
              <a:spcBef>
                <a:spcPts val="271"/>
              </a:spcBef>
              <a:tabLst>
                <a:tab pos="314105" algn="l"/>
              </a:tabLst>
            </a:pPr>
            <a:r>
              <a:rPr lang="en-US" sz="2400" spc="93" dirty="0">
                <a:solidFill>
                  <a:srgbClr val="C00000"/>
                </a:solidFill>
                <a:latin typeface="+mn-lt"/>
                <a:cs typeface="Tahoma"/>
              </a:rPr>
              <a:t>RAG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spc="-33" dirty="0">
                <a:latin typeface="+mn-lt"/>
                <a:cs typeface="Tahoma"/>
              </a:rPr>
              <a:t>system,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respond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spc="51" dirty="0">
                <a:latin typeface="+mn-lt"/>
                <a:cs typeface="Tahoma"/>
              </a:rPr>
              <a:t>to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spc="-47" dirty="0">
                <a:latin typeface="+mn-lt"/>
                <a:cs typeface="Tahoma"/>
              </a:rPr>
              <a:t>a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question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spc="-7" dirty="0">
                <a:latin typeface="+mn-lt"/>
                <a:cs typeface="Tahoma"/>
              </a:rPr>
              <a:t>like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"browsing</a:t>
            </a:r>
            <a:r>
              <a:rPr lang="en-US" sz="2400" spc="-213" dirty="0">
                <a:latin typeface="+mn-lt"/>
                <a:cs typeface="Tahoma"/>
              </a:rPr>
              <a:t> </a:t>
            </a:r>
            <a:r>
              <a:rPr lang="en-US" sz="2400" spc="-7" dirty="0">
                <a:latin typeface="+mn-lt"/>
                <a:cs typeface="Tahoma"/>
              </a:rPr>
              <a:t>through </a:t>
            </a:r>
            <a:r>
              <a:rPr lang="en-US" sz="2400" dirty="0">
                <a:latin typeface="+mn-lt"/>
                <a:cs typeface="Tahoma"/>
              </a:rPr>
              <a:t>the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content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in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spc="-47" dirty="0">
                <a:latin typeface="+mn-lt"/>
                <a:cs typeface="Tahoma"/>
              </a:rPr>
              <a:t>a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spc="-24" dirty="0">
                <a:solidFill>
                  <a:srgbClr val="C00000"/>
                </a:solidFill>
                <a:latin typeface="+mn-lt"/>
                <a:cs typeface="Tahoma"/>
              </a:rPr>
              <a:t>book</a:t>
            </a:r>
            <a:r>
              <a:rPr lang="en-US" sz="2400" spc="-24" dirty="0">
                <a:latin typeface="+mn-lt"/>
                <a:cs typeface="Tahoma"/>
              </a:rPr>
              <a:t>,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spc="-44" dirty="0">
                <a:latin typeface="+mn-lt"/>
                <a:cs typeface="Tahoma"/>
              </a:rPr>
              <a:t>as</a:t>
            </a:r>
            <a:r>
              <a:rPr lang="en-US" sz="2400" spc="-197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opposed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spc="51" dirty="0">
                <a:latin typeface="+mn-lt"/>
                <a:cs typeface="Tahoma"/>
              </a:rPr>
              <a:t>to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trying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spc="51" dirty="0">
                <a:latin typeface="+mn-lt"/>
                <a:cs typeface="Tahoma"/>
              </a:rPr>
              <a:t>to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remember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facts</a:t>
            </a:r>
            <a:r>
              <a:rPr lang="en-US" sz="2400" spc="-197" dirty="0">
                <a:latin typeface="+mn-lt"/>
                <a:cs typeface="Tahoma"/>
              </a:rPr>
              <a:t> </a:t>
            </a:r>
            <a:r>
              <a:rPr lang="en-US" sz="2400" dirty="0">
                <a:latin typeface="+mn-lt"/>
                <a:cs typeface="Tahoma"/>
              </a:rPr>
              <a:t>from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ahoma"/>
              </a:rPr>
              <a:t>memory</a:t>
            </a:r>
            <a:r>
              <a:rPr lang="en-US" sz="2400" dirty="0">
                <a:latin typeface="+mn-lt"/>
                <a:cs typeface="Tahoma"/>
              </a:rPr>
              <a:t>"</a:t>
            </a:r>
            <a:r>
              <a:rPr lang="en-US" sz="2400" spc="-200" dirty="0">
                <a:latin typeface="+mn-lt"/>
                <a:cs typeface="Tahoma"/>
              </a:rPr>
              <a:t> </a:t>
            </a:r>
            <a:endParaRPr lang="en-US" sz="2400" spc="53" dirty="0"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82328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48E4-4E18-0F24-28EA-7742DB13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6F60-DE64-5BA3-E24C-A7DBE618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EA8EAFAA-AB84-D519-26D5-4B685114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54" y="1673961"/>
            <a:ext cx="4554988" cy="49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99918" y="3013069"/>
            <a:ext cx="2839720" cy="3226647"/>
            <a:chOff x="3616662" y="1536137"/>
            <a:chExt cx="2129790" cy="2419985"/>
          </a:xfrm>
        </p:grpSpPr>
        <p:sp>
          <p:nvSpPr>
            <p:cNvPr id="3" name="object 3"/>
            <p:cNvSpPr/>
            <p:nvPr/>
          </p:nvSpPr>
          <p:spPr>
            <a:xfrm>
              <a:off x="3630950" y="1550425"/>
              <a:ext cx="2101215" cy="2391410"/>
            </a:xfrm>
            <a:custGeom>
              <a:avLst/>
              <a:gdLst/>
              <a:ahLst/>
              <a:cxnLst/>
              <a:rect l="l" t="t" r="r" b="b"/>
              <a:pathLst>
                <a:path w="2101215" h="2391410">
                  <a:moveTo>
                    <a:pt x="0" y="350106"/>
                  </a:moveTo>
                  <a:lnTo>
                    <a:pt x="3196" y="302599"/>
                  </a:lnTo>
                  <a:lnTo>
                    <a:pt x="12506" y="257034"/>
                  </a:lnTo>
                  <a:lnTo>
                    <a:pt x="27513" y="213829"/>
                  </a:lnTo>
                  <a:lnTo>
                    <a:pt x="47799" y="173401"/>
                  </a:lnTo>
                  <a:lnTo>
                    <a:pt x="72949" y="136167"/>
                  </a:lnTo>
                  <a:lnTo>
                    <a:pt x="102544" y="102543"/>
                  </a:lnTo>
                  <a:lnTo>
                    <a:pt x="136167" y="72949"/>
                  </a:lnTo>
                  <a:lnTo>
                    <a:pt x="173401" y="47799"/>
                  </a:lnTo>
                  <a:lnTo>
                    <a:pt x="213829" y="27513"/>
                  </a:lnTo>
                  <a:lnTo>
                    <a:pt x="257034" y="12506"/>
                  </a:lnTo>
                  <a:lnTo>
                    <a:pt x="302599" y="3196"/>
                  </a:lnTo>
                  <a:lnTo>
                    <a:pt x="350106" y="0"/>
                  </a:lnTo>
                  <a:lnTo>
                    <a:pt x="1750492" y="0"/>
                  </a:lnTo>
                  <a:lnTo>
                    <a:pt x="1796512" y="3036"/>
                  </a:lnTo>
                  <a:lnTo>
                    <a:pt x="1841353" y="11994"/>
                  </a:lnTo>
                  <a:lnTo>
                    <a:pt x="1884473" y="26650"/>
                  </a:lnTo>
                  <a:lnTo>
                    <a:pt x="1925325" y="46777"/>
                  </a:lnTo>
                  <a:lnTo>
                    <a:pt x="1963368" y="72150"/>
                  </a:lnTo>
                  <a:lnTo>
                    <a:pt x="1998055" y="102543"/>
                  </a:lnTo>
                  <a:lnTo>
                    <a:pt x="2028449" y="137231"/>
                  </a:lnTo>
                  <a:lnTo>
                    <a:pt x="2053822" y="175273"/>
                  </a:lnTo>
                  <a:lnTo>
                    <a:pt x="2073949" y="216126"/>
                  </a:lnTo>
                  <a:lnTo>
                    <a:pt x="2088605" y="259246"/>
                  </a:lnTo>
                  <a:lnTo>
                    <a:pt x="2097563" y="304087"/>
                  </a:lnTo>
                  <a:lnTo>
                    <a:pt x="2100599" y="350106"/>
                  </a:lnTo>
                  <a:lnTo>
                    <a:pt x="2100599" y="2040892"/>
                  </a:lnTo>
                  <a:lnTo>
                    <a:pt x="2097403" y="2088400"/>
                  </a:lnTo>
                  <a:lnTo>
                    <a:pt x="2088093" y="2133965"/>
                  </a:lnTo>
                  <a:lnTo>
                    <a:pt x="2073086" y="2177170"/>
                  </a:lnTo>
                  <a:lnTo>
                    <a:pt x="2052800" y="2217598"/>
                  </a:lnTo>
                  <a:lnTo>
                    <a:pt x="2027650" y="2254832"/>
                  </a:lnTo>
                  <a:lnTo>
                    <a:pt x="1998055" y="2288455"/>
                  </a:lnTo>
                  <a:lnTo>
                    <a:pt x="1964432" y="2318050"/>
                  </a:lnTo>
                  <a:lnTo>
                    <a:pt x="1927198" y="2343200"/>
                  </a:lnTo>
                  <a:lnTo>
                    <a:pt x="1886770" y="2363486"/>
                  </a:lnTo>
                  <a:lnTo>
                    <a:pt x="1843565" y="2378493"/>
                  </a:lnTo>
                  <a:lnTo>
                    <a:pt x="1798000" y="2387803"/>
                  </a:lnTo>
                  <a:lnTo>
                    <a:pt x="1750492" y="2390999"/>
                  </a:lnTo>
                  <a:lnTo>
                    <a:pt x="350106" y="2390999"/>
                  </a:lnTo>
                  <a:lnTo>
                    <a:pt x="302599" y="2387803"/>
                  </a:lnTo>
                  <a:lnTo>
                    <a:pt x="257034" y="2378493"/>
                  </a:lnTo>
                  <a:lnTo>
                    <a:pt x="213829" y="2363486"/>
                  </a:lnTo>
                  <a:lnTo>
                    <a:pt x="173401" y="2343200"/>
                  </a:lnTo>
                  <a:lnTo>
                    <a:pt x="136167" y="2318050"/>
                  </a:lnTo>
                  <a:lnTo>
                    <a:pt x="102544" y="2288455"/>
                  </a:lnTo>
                  <a:lnTo>
                    <a:pt x="72949" y="2254832"/>
                  </a:lnTo>
                  <a:lnTo>
                    <a:pt x="47799" y="2217598"/>
                  </a:lnTo>
                  <a:lnTo>
                    <a:pt x="27513" y="2177170"/>
                  </a:lnTo>
                  <a:lnTo>
                    <a:pt x="12506" y="2133965"/>
                  </a:lnTo>
                  <a:lnTo>
                    <a:pt x="3196" y="2088400"/>
                  </a:lnTo>
                  <a:lnTo>
                    <a:pt x="0" y="2040892"/>
                  </a:lnTo>
                  <a:lnTo>
                    <a:pt x="0" y="350106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59187" y="2981650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1768249" y="275099"/>
                  </a:move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close/>
                </a:path>
              </a:pathLst>
            </a:custGeom>
            <a:solidFill>
              <a:srgbClr val="E69137">
                <a:alpha val="238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59187" y="2981650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0" y="45850"/>
                  </a:move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49512" y="3331125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1768249" y="275099"/>
                  </a:move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9"/>
                  </a:lnTo>
                  <a:lnTo>
                    <a:pt x="0" y="45850"/>
                  </a:ln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9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close/>
                </a:path>
              </a:pathLst>
            </a:custGeom>
            <a:solidFill>
              <a:srgbClr val="E69137">
                <a:alpha val="238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9512" y="3331125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0" y="45850"/>
                  </a:move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9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9"/>
                  </a:lnTo>
                  <a:lnTo>
                    <a:pt x="0" y="45850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9437" y="2282700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1768249" y="275099"/>
                  </a:move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close/>
                </a:path>
              </a:pathLst>
            </a:custGeom>
            <a:solidFill>
              <a:srgbClr val="E69137">
                <a:alpha val="238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69437" y="2282700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0" y="45850"/>
                  </a:move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54775" y="2632174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1768249" y="275099"/>
                  </a:move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close/>
                </a:path>
              </a:pathLst>
            </a:custGeom>
            <a:solidFill>
              <a:srgbClr val="E69137">
                <a:alpha val="238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4775" y="2632174"/>
              <a:ext cx="1814195" cy="275590"/>
            </a:xfrm>
            <a:custGeom>
              <a:avLst/>
              <a:gdLst/>
              <a:ahLst/>
              <a:cxnLst/>
              <a:rect l="l" t="t" r="r" b="b"/>
              <a:pathLst>
                <a:path w="1814195" h="275589">
                  <a:moveTo>
                    <a:pt x="0" y="45850"/>
                  </a:moveTo>
                  <a:lnTo>
                    <a:pt x="3603" y="28003"/>
                  </a:lnTo>
                  <a:lnTo>
                    <a:pt x="13429" y="13429"/>
                  </a:lnTo>
                  <a:lnTo>
                    <a:pt x="28003" y="3603"/>
                  </a:lnTo>
                  <a:lnTo>
                    <a:pt x="45850" y="0"/>
                  </a:lnTo>
                  <a:lnTo>
                    <a:pt x="1768249" y="0"/>
                  </a:lnTo>
                  <a:lnTo>
                    <a:pt x="1806396" y="20412"/>
                  </a:lnTo>
                  <a:lnTo>
                    <a:pt x="1814099" y="45850"/>
                  </a:lnTo>
                  <a:lnTo>
                    <a:pt x="1814099" y="229248"/>
                  </a:lnTo>
                  <a:lnTo>
                    <a:pt x="1810496" y="247096"/>
                  </a:lnTo>
                  <a:lnTo>
                    <a:pt x="1800670" y="261670"/>
                  </a:lnTo>
                  <a:lnTo>
                    <a:pt x="1786096" y="271496"/>
                  </a:lnTo>
                  <a:lnTo>
                    <a:pt x="1768249" y="275099"/>
                  </a:lnTo>
                  <a:lnTo>
                    <a:pt x="45850" y="275099"/>
                  </a:lnTo>
                  <a:lnTo>
                    <a:pt x="28003" y="271496"/>
                  </a:lnTo>
                  <a:lnTo>
                    <a:pt x="13429" y="261670"/>
                  </a:lnTo>
                  <a:lnTo>
                    <a:pt x="3603" y="247096"/>
                  </a:lnTo>
                  <a:lnTo>
                    <a:pt x="0" y="229248"/>
                  </a:lnTo>
                  <a:lnTo>
                    <a:pt x="0" y="45850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05225" y="3256726"/>
            <a:ext cx="2164080" cy="28520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2971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b="1" spc="47" dirty="0">
                <a:latin typeface="Times New Roman"/>
                <a:cs typeface="Times New Roman"/>
              </a:rPr>
              <a:t>Knowledge </a:t>
            </a:r>
            <a:r>
              <a:rPr sz="1867" b="1" spc="53" dirty="0">
                <a:latin typeface="Times New Roman"/>
                <a:cs typeface="Times New Roman"/>
              </a:rPr>
              <a:t> </a:t>
            </a:r>
            <a:r>
              <a:rPr sz="1867" b="1" spc="27" dirty="0">
                <a:latin typeface="Times New Roman"/>
                <a:cs typeface="Times New Roman"/>
              </a:rPr>
              <a:t>Extraction</a:t>
            </a:r>
            <a:r>
              <a:rPr sz="1867" b="1" spc="-107" dirty="0">
                <a:latin typeface="Times New Roman"/>
                <a:cs typeface="Times New Roman"/>
              </a:rPr>
              <a:t> </a:t>
            </a:r>
            <a:r>
              <a:rPr sz="1867" b="1" spc="67" dirty="0">
                <a:latin typeface="Times New Roman"/>
                <a:cs typeface="Times New Roman"/>
              </a:rPr>
              <a:t>Pipeline</a:t>
            </a:r>
            <a:endParaRPr sz="1867">
              <a:latin typeface="Times New Roman"/>
              <a:cs typeface="Times New Roman"/>
            </a:endParaRPr>
          </a:p>
          <a:p>
            <a:pPr marL="291246" marR="227748" algn="ctr">
              <a:lnSpc>
                <a:spcPts val="3667"/>
              </a:lnSpc>
              <a:spcBef>
                <a:spcPts val="293"/>
              </a:spcBef>
            </a:pPr>
            <a:r>
              <a:rPr sz="1467" b="1" spc="-40" dirty="0">
                <a:latin typeface="Times New Roman"/>
                <a:cs typeface="Times New Roman"/>
              </a:rPr>
              <a:t>D</a:t>
            </a:r>
            <a:r>
              <a:rPr sz="1467" b="1" spc="20" dirty="0">
                <a:latin typeface="Times New Roman"/>
                <a:cs typeface="Times New Roman"/>
              </a:rPr>
              <a:t>ata</a:t>
            </a:r>
            <a:r>
              <a:rPr sz="1467" b="1" spc="-40" dirty="0">
                <a:latin typeface="Times New Roman"/>
                <a:cs typeface="Times New Roman"/>
              </a:rPr>
              <a:t> </a:t>
            </a:r>
            <a:r>
              <a:rPr sz="1467" b="1" spc="27" dirty="0">
                <a:latin typeface="Times New Roman"/>
                <a:cs typeface="Times New Roman"/>
              </a:rPr>
              <a:t>p</a:t>
            </a:r>
            <a:r>
              <a:rPr sz="1467" b="1" spc="-7" dirty="0">
                <a:latin typeface="Times New Roman"/>
                <a:cs typeface="Times New Roman"/>
              </a:rPr>
              <a:t>r</a:t>
            </a:r>
            <a:r>
              <a:rPr sz="1467" b="1" spc="80" dirty="0">
                <a:latin typeface="Times New Roman"/>
                <a:cs typeface="Times New Roman"/>
              </a:rPr>
              <a:t>e</a:t>
            </a:r>
            <a:r>
              <a:rPr sz="1467" b="1" spc="27" dirty="0">
                <a:latin typeface="Times New Roman"/>
                <a:cs typeface="Times New Roman"/>
              </a:rPr>
              <a:t>p</a:t>
            </a:r>
            <a:r>
              <a:rPr sz="1467" b="1" spc="-7" dirty="0">
                <a:latin typeface="Times New Roman"/>
                <a:cs typeface="Times New Roman"/>
              </a:rPr>
              <a:t>r</a:t>
            </a:r>
            <a:r>
              <a:rPr sz="1467" b="1" spc="80" dirty="0">
                <a:latin typeface="Times New Roman"/>
                <a:cs typeface="Times New Roman"/>
              </a:rPr>
              <a:t>o</a:t>
            </a:r>
            <a:r>
              <a:rPr sz="1467" b="1" spc="73" dirty="0">
                <a:latin typeface="Times New Roman"/>
                <a:cs typeface="Times New Roman"/>
              </a:rPr>
              <a:t>c</a:t>
            </a:r>
            <a:r>
              <a:rPr sz="1467" b="1" spc="60" dirty="0">
                <a:latin typeface="Times New Roman"/>
                <a:cs typeface="Times New Roman"/>
              </a:rPr>
              <a:t>essing  </a:t>
            </a:r>
            <a:r>
              <a:rPr sz="1467" b="1" spc="7" dirty="0">
                <a:latin typeface="Times New Roman"/>
                <a:cs typeface="Times New Roman"/>
              </a:rPr>
              <a:t>Data</a:t>
            </a:r>
            <a:r>
              <a:rPr sz="1467" b="1" spc="-53" dirty="0">
                <a:latin typeface="Times New Roman"/>
                <a:cs typeface="Times New Roman"/>
              </a:rPr>
              <a:t> </a:t>
            </a:r>
            <a:r>
              <a:rPr sz="1467" b="1" spc="53" dirty="0">
                <a:latin typeface="Times New Roman"/>
                <a:cs typeface="Times New Roman"/>
              </a:rPr>
              <a:t>merging</a:t>
            </a:r>
            <a:endParaRPr sz="1467">
              <a:latin typeface="Times New Roman"/>
              <a:cs typeface="Times New Roman"/>
            </a:endParaRPr>
          </a:p>
          <a:p>
            <a:pPr marL="16933" marR="6773" algn="ctr">
              <a:lnSpc>
                <a:spcPts val="3667"/>
              </a:lnSpc>
              <a:spcBef>
                <a:spcPts val="7"/>
              </a:spcBef>
            </a:pPr>
            <a:r>
              <a:rPr sz="1467" b="1" spc="20" dirty="0">
                <a:latin typeface="Times New Roman"/>
                <a:cs typeface="Times New Roman"/>
              </a:rPr>
              <a:t>Entity/relation</a:t>
            </a:r>
            <a:r>
              <a:rPr sz="1467" b="1" spc="-40" dirty="0">
                <a:latin typeface="Times New Roman"/>
                <a:cs typeface="Times New Roman"/>
              </a:rPr>
              <a:t> </a:t>
            </a:r>
            <a:r>
              <a:rPr sz="1467" b="1" spc="40" dirty="0">
                <a:latin typeface="Times New Roman"/>
                <a:cs typeface="Times New Roman"/>
              </a:rPr>
              <a:t>extraction </a:t>
            </a:r>
            <a:r>
              <a:rPr sz="1467" b="1" spc="-347" dirty="0">
                <a:latin typeface="Times New Roman"/>
                <a:cs typeface="Times New Roman"/>
              </a:rPr>
              <a:t> </a:t>
            </a:r>
            <a:r>
              <a:rPr sz="1467" b="1" spc="27" dirty="0">
                <a:latin typeface="Times New Roman"/>
                <a:cs typeface="Times New Roman"/>
              </a:rPr>
              <a:t>Ontology</a:t>
            </a:r>
            <a:r>
              <a:rPr sz="1467" b="1" spc="-47" dirty="0">
                <a:latin typeface="Times New Roman"/>
                <a:cs typeface="Times New Roman"/>
              </a:rPr>
              <a:t> </a:t>
            </a:r>
            <a:r>
              <a:rPr sz="1467" b="1" spc="40" dirty="0">
                <a:latin typeface="Times New Roman"/>
                <a:cs typeface="Times New Roman"/>
              </a:rPr>
              <a:t>extraction</a:t>
            </a:r>
            <a:endParaRPr sz="1467">
              <a:latin typeface="Times New Roman"/>
              <a:cs typeface="Times New Roman"/>
            </a:endParaRPr>
          </a:p>
          <a:p>
            <a:pPr marL="11006" algn="ctr">
              <a:lnSpc>
                <a:spcPts val="2507"/>
              </a:lnSpc>
            </a:pPr>
            <a:r>
              <a:rPr sz="2400" b="1" spc="160" dirty="0">
                <a:solidFill>
                  <a:srgbClr val="E69137"/>
                </a:solidFill>
                <a:latin typeface="Cambria"/>
                <a:cs typeface="Cambria"/>
              </a:rPr>
              <a:t>.</a:t>
            </a:r>
            <a:r>
              <a:rPr sz="2400" b="1" spc="447" dirty="0">
                <a:solidFill>
                  <a:srgbClr val="E69137"/>
                </a:solidFill>
                <a:latin typeface="Cambria"/>
                <a:cs typeface="Cambria"/>
              </a:rPr>
              <a:t> </a:t>
            </a:r>
            <a:r>
              <a:rPr sz="2400" b="1" spc="160" dirty="0">
                <a:solidFill>
                  <a:srgbClr val="E69137"/>
                </a:solidFill>
                <a:latin typeface="Cambria"/>
                <a:cs typeface="Cambria"/>
              </a:rPr>
              <a:t>.</a:t>
            </a:r>
            <a:r>
              <a:rPr sz="2400" b="1" spc="453" dirty="0">
                <a:solidFill>
                  <a:srgbClr val="E69137"/>
                </a:solidFill>
                <a:latin typeface="Cambria"/>
                <a:cs typeface="Cambria"/>
              </a:rPr>
              <a:t> </a:t>
            </a:r>
            <a:r>
              <a:rPr sz="2400" b="1" spc="160" dirty="0">
                <a:solidFill>
                  <a:srgbClr val="E69137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7869" y="597631"/>
            <a:ext cx="8965629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152" dirty="0"/>
              <a:t>Limitations</a:t>
            </a:r>
            <a:r>
              <a:rPr spc="-67" dirty="0"/>
              <a:t> </a:t>
            </a:r>
            <a:r>
              <a:rPr spc="113" dirty="0"/>
              <a:t>of</a:t>
            </a:r>
            <a:r>
              <a:rPr spc="-67" dirty="0"/>
              <a:t> </a:t>
            </a:r>
            <a:r>
              <a:rPr lang="en-US" spc="-67" dirty="0"/>
              <a:t>K</a:t>
            </a:r>
            <a:r>
              <a:rPr spc="160" dirty="0"/>
              <a:t>nowledge</a:t>
            </a:r>
            <a:r>
              <a:rPr lang="en-US" spc="-67" dirty="0"/>
              <a:t>-</a:t>
            </a:r>
            <a:r>
              <a:rPr spc="193" dirty="0"/>
              <a:t>bases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02469" y="2607617"/>
            <a:ext cx="3312160" cy="3361267"/>
            <a:chOff x="393575" y="1232048"/>
            <a:chExt cx="2484120" cy="25209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625" y="1251098"/>
              <a:ext cx="1861261" cy="20830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3100" y="1241573"/>
              <a:ext cx="1913255" cy="2102485"/>
            </a:xfrm>
            <a:custGeom>
              <a:avLst/>
              <a:gdLst/>
              <a:ahLst/>
              <a:cxnLst/>
              <a:rect l="l" t="t" r="r" b="b"/>
              <a:pathLst>
                <a:path w="1913255" h="2102485">
                  <a:moveTo>
                    <a:pt x="0" y="0"/>
                  </a:moveTo>
                  <a:lnTo>
                    <a:pt x="1912775" y="0"/>
                  </a:lnTo>
                  <a:lnTo>
                    <a:pt x="1912775" y="2102125"/>
                  </a:lnTo>
                  <a:lnTo>
                    <a:pt x="0" y="21021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50" y="1549849"/>
              <a:ext cx="1893725" cy="18991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2425" y="1540324"/>
              <a:ext cx="1913255" cy="1918335"/>
            </a:xfrm>
            <a:custGeom>
              <a:avLst/>
              <a:gdLst/>
              <a:ahLst/>
              <a:cxnLst/>
              <a:rect l="l" t="t" r="r" b="b"/>
              <a:pathLst>
                <a:path w="1913255" h="1918335">
                  <a:moveTo>
                    <a:pt x="0" y="0"/>
                  </a:moveTo>
                  <a:lnTo>
                    <a:pt x="1912775" y="0"/>
                  </a:lnTo>
                  <a:lnTo>
                    <a:pt x="1912775" y="1918162"/>
                  </a:lnTo>
                  <a:lnTo>
                    <a:pt x="0" y="191816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750" y="1758135"/>
              <a:ext cx="1893724" cy="19755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55225" y="1748610"/>
              <a:ext cx="1913255" cy="1995170"/>
            </a:xfrm>
            <a:custGeom>
              <a:avLst/>
              <a:gdLst/>
              <a:ahLst/>
              <a:cxnLst/>
              <a:rect l="l" t="t" r="r" b="b"/>
              <a:pathLst>
                <a:path w="1913255" h="1995170">
                  <a:moveTo>
                    <a:pt x="0" y="0"/>
                  </a:moveTo>
                  <a:lnTo>
                    <a:pt x="1912774" y="0"/>
                  </a:lnTo>
                  <a:lnTo>
                    <a:pt x="1912774" y="1994631"/>
                  </a:lnTo>
                  <a:lnTo>
                    <a:pt x="0" y="199463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99752" y="4491970"/>
            <a:ext cx="530013" cy="268393"/>
            <a:chOff x="3016537" y="2645312"/>
            <a:chExt cx="397510" cy="201295"/>
          </a:xfrm>
        </p:grpSpPr>
        <p:sp>
          <p:nvSpPr>
            <p:cNvPr id="23" name="object 23"/>
            <p:cNvSpPr/>
            <p:nvPr/>
          </p:nvSpPr>
          <p:spPr>
            <a:xfrm>
              <a:off x="3021300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191699"/>
                  </a:move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lnTo>
                    <a:pt x="387899" y="95849"/>
                  </a:lnTo>
                  <a:lnTo>
                    <a:pt x="292049" y="1916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1300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0"/>
                  </a:moveTo>
                  <a:lnTo>
                    <a:pt x="387899" y="95849"/>
                  </a:lnTo>
                  <a:lnTo>
                    <a:pt x="292049" y="191699"/>
                  </a:ln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969802" y="4491970"/>
            <a:ext cx="530013" cy="268393"/>
            <a:chOff x="5919075" y="2645312"/>
            <a:chExt cx="397510" cy="201295"/>
          </a:xfrm>
        </p:grpSpPr>
        <p:sp>
          <p:nvSpPr>
            <p:cNvPr id="26" name="object 26"/>
            <p:cNvSpPr/>
            <p:nvPr/>
          </p:nvSpPr>
          <p:spPr>
            <a:xfrm>
              <a:off x="5923837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191699"/>
                  </a:move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lnTo>
                    <a:pt x="387899" y="95849"/>
                  </a:lnTo>
                  <a:lnTo>
                    <a:pt x="292049" y="1916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23837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0"/>
                  </a:moveTo>
                  <a:lnTo>
                    <a:pt x="387899" y="95849"/>
                  </a:lnTo>
                  <a:lnTo>
                    <a:pt x="292049" y="191699"/>
                  </a:ln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749769" y="3356385"/>
            <a:ext cx="2983653" cy="2584027"/>
            <a:chOff x="6504050" y="1793624"/>
            <a:chExt cx="2237740" cy="193802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4050" y="1793624"/>
              <a:ext cx="2021475" cy="19376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038525" y="2535299"/>
              <a:ext cx="698500" cy="759460"/>
            </a:xfrm>
            <a:custGeom>
              <a:avLst/>
              <a:gdLst/>
              <a:ahLst/>
              <a:cxnLst/>
              <a:rect l="l" t="t" r="r" b="b"/>
              <a:pathLst>
                <a:path w="698500" h="759460">
                  <a:moveTo>
                    <a:pt x="173399" y="758999"/>
                  </a:moveTo>
                  <a:lnTo>
                    <a:pt x="0" y="145199"/>
                  </a:lnTo>
                  <a:lnTo>
                    <a:pt x="524999" y="0"/>
                  </a:lnTo>
                  <a:lnTo>
                    <a:pt x="698399" y="613799"/>
                  </a:lnTo>
                  <a:lnTo>
                    <a:pt x="173399" y="75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38525" y="2535299"/>
              <a:ext cx="698500" cy="759460"/>
            </a:xfrm>
            <a:custGeom>
              <a:avLst/>
              <a:gdLst/>
              <a:ahLst/>
              <a:cxnLst/>
              <a:rect l="l" t="t" r="r" b="b"/>
              <a:pathLst>
                <a:path w="698500" h="759460">
                  <a:moveTo>
                    <a:pt x="0" y="145199"/>
                  </a:moveTo>
                  <a:lnTo>
                    <a:pt x="524999" y="0"/>
                  </a:lnTo>
                  <a:lnTo>
                    <a:pt x="698399" y="613799"/>
                  </a:lnTo>
                  <a:lnTo>
                    <a:pt x="173399" y="758999"/>
                  </a:lnTo>
                  <a:lnTo>
                    <a:pt x="0" y="1451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7920" y="1614786"/>
            <a:ext cx="11944906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Usually not ﬂexible with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natural language queries</a:t>
            </a:r>
          </a:p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400" spc="100" dirty="0">
                <a:latin typeface="+mn-lt"/>
                <a:cs typeface="Times New Roman" panose="02020603050405020304" pitchFamily="18" charset="0"/>
              </a:rPr>
              <a:t>Developing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60" dirty="0">
                <a:latin typeface="+mn-lt"/>
                <a:cs typeface="Times New Roman" panose="02020603050405020304" pitchFamily="18" charset="0"/>
              </a:rPr>
              <a:t>the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07" dirty="0">
                <a:latin typeface="+mn-lt"/>
                <a:cs typeface="Times New Roman" panose="02020603050405020304" pitchFamily="18" charset="0"/>
              </a:rPr>
              <a:t>knowledge</a:t>
            </a:r>
            <a:r>
              <a:rPr lang="en-US" sz="2400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40" dirty="0">
                <a:latin typeface="+mn-lt"/>
                <a:cs typeface="Times New Roman" panose="02020603050405020304" pitchFamily="18" charset="0"/>
              </a:rPr>
              <a:t>base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13" dirty="0">
                <a:latin typeface="+mn-lt"/>
                <a:cs typeface="Times New Roman" panose="02020603050405020304" pitchFamily="18" charset="0"/>
              </a:rPr>
              <a:t>often</a:t>
            </a:r>
            <a:r>
              <a:rPr lang="en-US" sz="2400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+mn-lt"/>
                <a:cs typeface="Times New Roman" panose="02020603050405020304" pitchFamily="18" charset="0"/>
              </a:rPr>
              <a:t>involves</a:t>
            </a:r>
            <a:r>
              <a:rPr lang="en-US" sz="2400" spc="-4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7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multi-step</a:t>
            </a:r>
            <a:r>
              <a:rPr lang="en-US" sz="2400" spc="-53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-8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knowledge extraction</a:t>
            </a:r>
            <a:endParaRPr lang="en-US" sz="2400" spc="100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D1992080-A842-2391-9661-35D4832D4DF4}"/>
              </a:ext>
            </a:extLst>
          </p:cNvPr>
          <p:cNvSpPr txBox="1"/>
          <p:nvPr/>
        </p:nvSpPr>
        <p:spPr>
          <a:xfrm>
            <a:off x="1440338" y="6312939"/>
            <a:ext cx="2372360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b="1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unstructured</a:t>
            </a:r>
            <a:r>
              <a:rPr sz="2267" b="1" spc="-80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 </a:t>
            </a:r>
            <a:r>
              <a:rPr sz="2267" b="1" spc="-13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text</a:t>
            </a:r>
            <a:endParaRPr sz="2267" dirty="0">
              <a:solidFill>
                <a:schemeClr val="accent1">
                  <a:lumMod val="5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81749BE7-215C-BB50-5F48-60A584EF4650}"/>
              </a:ext>
            </a:extLst>
          </p:cNvPr>
          <p:cNvSpPr txBox="1"/>
          <p:nvPr/>
        </p:nvSpPr>
        <p:spPr>
          <a:xfrm>
            <a:off x="8916902" y="6274705"/>
            <a:ext cx="2147147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b="1" spc="-13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knowledge</a:t>
            </a:r>
            <a:r>
              <a:rPr sz="2267" b="1" spc="-100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 </a:t>
            </a:r>
            <a:r>
              <a:rPr sz="2267" b="1" spc="-7" dirty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base</a:t>
            </a:r>
            <a:endParaRPr sz="2267" dirty="0">
              <a:solidFill>
                <a:schemeClr val="accent1">
                  <a:lumMod val="5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0BBB6D-4E17-232B-D894-180C1DACD540}"/>
              </a:ext>
            </a:extLst>
          </p:cNvPr>
          <p:cNvSpPr txBox="1"/>
          <p:nvPr/>
        </p:nvSpPr>
        <p:spPr>
          <a:xfrm>
            <a:off x="9193206" y="2542637"/>
            <a:ext cx="2300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13" dirty="0">
                <a:latin typeface="+mn-lt"/>
                <a:cs typeface="Times New Roman" panose="02020603050405020304" pitchFamily="18" charset="0"/>
              </a:rPr>
              <a:t>Structured Queries</a:t>
            </a:r>
            <a:endParaRPr lang="en-US" dirty="0"/>
          </a:p>
        </p:txBody>
      </p:sp>
      <p:grpSp>
        <p:nvGrpSpPr>
          <p:cNvPr id="36" name="object 25">
            <a:extLst>
              <a:ext uri="{FF2B5EF4-FFF2-40B4-BE49-F238E27FC236}">
                <a16:creationId xmlns:a16="http://schemas.microsoft.com/office/drawing/2014/main" id="{F813F136-AFCC-8D1E-A7A2-0BA902EAF72F}"/>
              </a:ext>
            </a:extLst>
          </p:cNvPr>
          <p:cNvGrpSpPr/>
          <p:nvPr/>
        </p:nvGrpSpPr>
        <p:grpSpPr>
          <a:xfrm rot="5400000">
            <a:off x="10078613" y="3029797"/>
            <a:ext cx="530013" cy="268393"/>
            <a:chOff x="5919075" y="2645312"/>
            <a:chExt cx="397510" cy="201295"/>
          </a:xfrm>
        </p:grpSpPr>
        <p:sp>
          <p:nvSpPr>
            <p:cNvPr id="37" name="object 26">
              <a:extLst>
                <a:ext uri="{FF2B5EF4-FFF2-40B4-BE49-F238E27FC236}">
                  <a16:creationId xmlns:a16="http://schemas.microsoft.com/office/drawing/2014/main" id="{FECD06BD-87D7-7398-98D1-5E34B3E75353}"/>
                </a:ext>
              </a:extLst>
            </p:cNvPr>
            <p:cNvSpPr/>
            <p:nvPr/>
          </p:nvSpPr>
          <p:spPr>
            <a:xfrm>
              <a:off x="5923837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191699"/>
                  </a:move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lnTo>
                    <a:pt x="387899" y="95849"/>
                  </a:lnTo>
                  <a:lnTo>
                    <a:pt x="292049" y="1916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7">
              <a:extLst>
                <a:ext uri="{FF2B5EF4-FFF2-40B4-BE49-F238E27FC236}">
                  <a16:creationId xmlns:a16="http://schemas.microsoft.com/office/drawing/2014/main" id="{28DD2940-E826-66A4-44FC-6A9017EF0E2F}"/>
                </a:ext>
              </a:extLst>
            </p:cNvPr>
            <p:cNvSpPr/>
            <p:nvPr/>
          </p:nvSpPr>
          <p:spPr>
            <a:xfrm>
              <a:off x="5923837" y="2650075"/>
              <a:ext cx="387985" cy="191770"/>
            </a:xfrm>
            <a:custGeom>
              <a:avLst/>
              <a:gdLst/>
              <a:ahLst/>
              <a:cxnLst/>
              <a:rect l="l" t="t" r="r" b="b"/>
              <a:pathLst>
                <a:path w="387985" h="191769">
                  <a:moveTo>
                    <a:pt x="292049" y="0"/>
                  </a:moveTo>
                  <a:lnTo>
                    <a:pt x="387899" y="95849"/>
                  </a:lnTo>
                  <a:lnTo>
                    <a:pt x="292049" y="191699"/>
                  </a:lnTo>
                  <a:lnTo>
                    <a:pt x="292049" y="143774"/>
                  </a:lnTo>
                  <a:lnTo>
                    <a:pt x="0" y="143774"/>
                  </a:lnTo>
                  <a:lnTo>
                    <a:pt x="0" y="47924"/>
                  </a:lnTo>
                  <a:lnTo>
                    <a:pt x="292049" y="47924"/>
                  </a:lnTo>
                  <a:lnTo>
                    <a:pt x="292049" y="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7163" y="4407016"/>
            <a:ext cx="3397673" cy="1853353"/>
            <a:chOff x="3232862" y="2602275"/>
            <a:chExt cx="2548255" cy="1390015"/>
          </a:xfrm>
        </p:grpSpPr>
        <p:sp>
          <p:nvSpPr>
            <p:cNvPr id="3" name="object 3"/>
            <p:cNvSpPr/>
            <p:nvPr/>
          </p:nvSpPr>
          <p:spPr>
            <a:xfrm>
              <a:off x="3325450" y="3625925"/>
              <a:ext cx="2362835" cy="356870"/>
            </a:xfrm>
            <a:custGeom>
              <a:avLst/>
              <a:gdLst/>
              <a:ahLst/>
              <a:cxnLst/>
              <a:rect l="l" t="t" r="r" b="b"/>
              <a:pathLst>
                <a:path w="2362835" h="356870">
                  <a:moveTo>
                    <a:pt x="2303348" y="356699"/>
                  </a:moveTo>
                  <a:lnTo>
                    <a:pt x="59451" y="356699"/>
                  </a:lnTo>
                  <a:lnTo>
                    <a:pt x="36310" y="352028"/>
                  </a:lnTo>
                  <a:lnTo>
                    <a:pt x="17412" y="339287"/>
                  </a:lnTo>
                  <a:lnTo>
                    <a:pt x="4671" y="320389"/>
                  </a:lnTo>
                  <a:lnTo>
                    <a:pt x="0" y="297248"/>
                  </a:lnTo>
                  <a:lnTo>
                    <a:pt x="0" y="59451"/>
                  </a:lnTo>
                  <a:lnTo>
                    <a:pt x="4671" y="36310"/>
                  </a:lnTo>
                  <a:lnTo>
                    <a:pt x="17412" y="17412"/>
                  </a:lnTo>
                  <a:lnTo>
                    <a:pt x="36310" y="4671"/>
                  </a:lnTo>
                  <a:lnTo>
                    <a:pt x="59451" y="0"/>
                  </a:lnTo>
                  <a:lnTo>
                    <a:pt x="2303348" y="0"/>
                  </a:lnTo>
                  <a:lnTo>
                    <a:pt x="2345386" y="17412"/>
                  </a:lnTo>
                  <a:lnTo>
                    <a:pt x="2362799" y="59451"/>
                  </a:lnTo>
                  <a:lnTo>
                    <a:pt x="2362799" y="297248"/>
                  </a:lnTo>
                  <a:lnTo>
                    <a:pt x="2358128" y="320389"/>
                  </a:lnTo>
                  <a:lnTo>
                    <a:pt x="2345387" y="339287"/>
                  </a:lnTo>
                  <a:lnTo>
                    <a:pt x="2326489" y="352028"/>
                  </a:lnTo>
                  <a:lnTo>
                    <a:pt x="2303348" y="356699"/>
                  </a:lnTo>
                  <a:close/>
                </a:path>
              </a:pathLst>
            </a:custGeom>
            <a:solidFill>
              <a:srgbClr val="990000">
                <a:alpha val="136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25450" y="3625925"/>
              <a:ext cx="2362835" cy="356870"/>
            </a:xfrm>
            <a:custGeom>
              <a:avLst/>
              <a:gdLst/>
              <a:ahLst/>
              <a:cxnLst/>
              <a:rect l="l" t="t" r="r" b="b"/>
              <a:pathLst>
                <a:path w="2362835" h="356870">
                  <a:moveTo>
                    <a:pt x="0" y="59451"/>
                  </a:moveTo>
                  <a:lnTo>
                    <a:pt x="4671" y="36310"/>
                  </a:lnTo>
                  <a:lnTo>
                    <a:pt x="17412" y="17412"/>
                  </a:lnTo>
                  <a:lnTo>
                    <a:pt x="36310" y="4671"/>
                  </a:lnTo>
                  <a:lnTo>
                    <a:pt x="59451" y="0"/>
                  </a:lnTo>
                  <a:lnTo>
                    <a:pt x="2303348" y="0"/>
                  </a:lnTo>
                  <a:lnTo>
                    <a:pt x="2345386" y="17412"/>
                  </a:lnTo>
                  <a:lnTo>
                    <a:pt x="2362799" y="59451"/>
                  </a:lnTo>
                  <a:lnTo>
                    <a:pt x="2362799" y="297248"/>
                  </a:lnTo>
                  <a:lnTo>
                    <a:pt x="2358128" y="320389"/>
                  </a:lnTo>
                  <a:lnTo>
                    <a:pt x="2345387" y="339287"/>
                  </a:lnTo>
                  <a:lnTo>
                    <a:pt x="2326489" y="352028"/>
                  </a:lnTo>
                  <a:lnTo>
                    <a:pt x="2303348" y="356699"/>
                  </a:lnTo>
                  <a:lnTo>
                    <a:pt x="59451" y="356699"/>
                  </a:lnTo>
                  <a:lnTo>
                    <a:pt x="36310" y="352028"/>
                  </a:lnTo>
                  <a:lnTo>
                    <a:pt x="17412" y="339287"/>
                  </a:lnTo>
                  <a:lnTo>
                    <a:pt x="4671" y="320389"/>
                  </a:lnTo>
                  <a:lnTo>
                    <a:pt x="0" y="297248"/>
                  </a:lnTo>
                  <a:lnTo>
                    <a:pt x="0" y="59451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7150" y="2616562"/>
              <a:ext cx="2519680" cy="572770"/>
            </a:xfrm>
            <a:custGeom>
              <a:avLst/>
              <a:gdLst/>
              <a:ahLst/>
              <a:cxnLst/>
              <a:rect l="l" t="t" r="r" b="b"/>
              <a:pathLst>
                <a:path w="2519679" h="572769">
                  <a:moveTo>
                    <a:pt x="0" y="95451"/>
                  </a:move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2423947" y="0"/>
                  </a:lnTo>
                  <a:lnTo>
                    <a:pt x="2476905" y="16037"/>
                  </a:lnTo>
                  <a:lnTo>
                    <a:pt x="2512134" y="58924"/>
                  </a:lnTo>
                  <a:lnTo>
                    <a:pt x="2519399" y="95451"/>
                  </a:lnTo>
                  <a:lnTo>
                    <a:pt x="2519399" y="477247"/>
                  </a:lnTo>
                  <a:lnTo>
                    <a:pt x="2511898" y="514402"/>
                  </a:lnTo>
                  <a:lnTo>
                    <a:pt x="2491442" y="544742"/>
                  </a:lnTo>
                  <a:lnTo>
                    <a:pt x="2461102" y="565198"/>
                  </a:lnTo>
                  <a:lnTo>
                    <a:pt x="2423947" y="572699"/>
                  </a:ln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7"/>
                  </a:lnTo>
                  <a:lnTo>
                    <a:pt x="0" y="95451"/>
                  </a:lnTo>
                  <a:close/>
                </a:path>
              </a:pathLst>
            </a:custGeom>
            <a:ln w="2857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96463" y="4502049"/>
            <a:ext cx="24019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55208" marR="6773" indent="-739122">
              <a:lnSpc>
                <a:spcPts val="2200"/>
              </a:lnSpc>
              <a:spcBef>
                <a:spcPts val="240"/>
              </a:spcBef>
            </a:pPr>
            <a:r>
              <a:rPr sz="1867" b="1" spc="47" dirty="0">
                <a:latin typeface="Times New Roman"/>
                <a:cs typeface="Times New Roman"/>
              </a:rPr>
              <a:t>Knowledge</a:t>
            </a:r>
            <a:r>
              <a:rPr sz="1867" b="1" spc="-80" dirty="0">
                <a:latin typeface="Times New Roman"/>
                <a:cs typeface="Times New Roman"/>
              </a:rPr>
              <a:t> </a:t>
            </a:r>
            <a:r>
              <a:rPr sz="1867" b="1" spc="27" dirty="0">
                <a:latin typeface="Times New Roman"/>
                <a:cs typeface="Times New Roman"/>
              </a:rPr>
              <a:t>Extraction </a:t>
            </a:r>
            <a:r>
              <a:rPr sz="1867" b="1" spc="-447" dirty="0">
                <a:latin typeface="Times New Roman"/>
                <a:cs typeface="Times New Roman"/>
              </a:rPr>
              <a:t> </a:t>
            </a:r>
            <a:r>
              <a:rPr sz="1867" b="1" spc="67" dirty="0">
                <a:latin typeface="Times New Roman"/>
                <a:cs typeface="Times New Roman"/>
              </a:rPr>
              <a:t>Pipeline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1659" y="597631"/>
            <a:ext cx="8781840" cy="694207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152" dirty="0"/>
              <a:t>Knowledge Extraction</a:t>
            </a:r>
            <a:endParaRPr spc="193" dirty="0"/>
          </a:p>
        </p:txBody>
      </p:sp>
      <p:grpSp>
        <p:nvGrpSpPr>
          <p:cNvPr id="8" name="object 8"/>
          <p:cNvGrpSpPr/>
          <p:nvPr/>
        </p:nvGrpSpPr>
        <p:grpSpPr>
          <a:xfrm>
            <a:off x="611446" y="2580046"/>
            <a:ext cx="4075853" cy="3361267"/>
            <a:chOff x="393575" y="1232048"/>
            <a:chExt cx="3056890" cy="2520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625" y="1251098"/>
              <a:ext cx="1861261" cy="20830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100" y="1241573"/>
              <a:ext cx="1913255" cy="2102485"/>
            </a:xfrm>
            <a:custGeom>
              <a:avLst/>
              <a:gdLst/>
              <a:ahLst/>
              <a:cxnLst/>
              <a:rect l="l" t="t" r="r" b="b"/>
              <a:pathLst>
                <a:path w="1913255" h="2102485">
                  <a:moveTo>
                    <a:pt x="0" y="0"/>
                  </a:moveTo>
                  <a:lnTo>
                    <a:pt x="1912775" y="0"/>
                  </a:lnTo>
                  <a:lnTo>
                    <a:pt x="1912775" y="2102125"/>
                  </a:lnTo>
                  <a:lnTo>
                    <a:pt x="0" y="21021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50" y="1549849"/>
              <a:ext cx="1893725" cy="1899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2425" y="1540324"/>
              <a:ext cx="1913255" cy="1918335"/>
            </a:xfrm>
            <a:custGeom>
              <a:avLst/>
              <a:gdLst/>
              <a:ahLst/>
              <a:cxnLst/>
              <a:rect l="l" t="t" r="r" b="b"/>
              <a:pathLst>
                <a:path w="1913255" h="1918335">
                  <a:moveTo>
                    <a:pt x="0" y="0"/>
                  </a:moveTo>
                  <a:lnTo>
                    <a:pt x="1912775" y="0"/>
                  </a:lnTo>
                  <a:lnTo>
                    <a:pt x="1912775" y="1918162"/>
                  </a:lnTo>
                  <a:lnTo>
                    <a:pt x="0" y="191816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750" y="1758135"/>
              <a:ext cx="1893724" cy="19755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5225" y="1748610"/>
              <a:ext cx="1913255" cy="1995170"/>
            </a:xfrm>
            <a:custGeom>
              <a:avLst/>
              <a:gdLst/>
              <a:ahLst/>
              <a:cxnLst/>
              <a:rect l="l" t="t" r="r" b="b"/>
              <a:pathLst>
                <a:path w="1913255" h="1995170">
                  <a:moveTo>
                    <a:pt x="0" y="0"/>
                  </a:moveTo>
                  <a:lnTo>
                    <a:pt x="1912774" y="0"/>
                  </a:lnTo>
                  <a:lnTo>
                    <a:pt x="1912774" y="1994631"/>
                  </a:lnTo>
                  <a:lnTo>
                    <a:pt x="0" y="199463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8924" y="2518599"/>
              <a:ext cx="1005840" cy="146685"/>
            </a:xfrm>
            <a:custGeom>
              <a:avLst/>
              <a:gdLst/>
              <a:ahLst/>
              <a:cxnLst/>
              <a:rect l="l" t="t" r="r" b="b"/>
              <a:pathLst>
                <a:path w="1005839" h="146685">
                  <a:moveTo>
                    <a:pt x="0" y="24350"/>
                  </a:moveTo>
                  <a:lnTo>
                    <a:pt x="1913" y="14872"/>
                  </a:lnTo>
                  <a:lnTo>
                    <a:pt x="7132" y="7132"/>
                  </a:lnTo>
                  <a:lnTo>
                    <a:pt x="14872" y="1913"/>
                  </a:lnTo>
                  <a:lnTo>
                    <a:pt x="24350" y="0"/>
                  </a:lnTo>
                  <a:lnTo>
                    <a:pt x="981249" y="0"/>
                  </a:lnTo>
                  <a:lnTo>
                    <a:pt x="987707" y="0"/>
                  </a:lnTo>
                  <a:lnTo>
                    <a:pt x="993901" y="2565"/>
                  </a:lnTo>
                  <a:lnTo>
                    <a:pt x="998467" y="7131"/>
                  </a:lnTo>
                  <a:lnTo>
                    <a:pt x="1003034" y="11698"/>
                  </a:lnTo>
                  <a:lnTo>
                    <a:pt x="1005599" y="17892"/>
                  </a:lnTo>
                  <a:lnTo>
                    <a:pt x="1005599" y="24350"/>
                  </a:lnTo>
                  <a:lnTo>
                    <a:pt x="1005599" y="121749"/>
                  </a:lnTo>
                  <a:lnTo>
                    <a:pt x="1003686" y="131227"/>
                  </a:lnTo>
                  <a:lnTo>
                    <a:pt x="998467" y="138967"/>
                  </a:lnTo>
                  <a:lnTo>
                    <a:pt x="990727" y="144186"/>
                  </a:lnTo>
                  <a:lnTo>
                    <a:pt x="981249" y="146099"/>
                  </a:lnTo>
                  <a:lnTo>
                    <a:pt x="24350" y="146099"/>
                  </a:lnTo>
                  <a:lnTo>
                    <a:pt x="14872" y="144186"/>
                  </a:lnTo>
                  <a:lnTo>
                    <a:pt x="7132" y="138967"/>
                  </a:lnTo>
                  <a:lnTo>
                    <a:pt x="1913" y="131227"/>
                  </a:lnTo>
                  <a:lnTo>
                    <a:pt x="0" y="121749"/>
                  </a:lnTo>
                  <a:lnTo>
                    <a:pt x="0" y="2435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96975" y="1891672"/>
              <a:ext cx="1449070" cy="649605"/>
            </a:xfrm>
            <a:custGeom>
              <a:avLst/>
              <a:gdLst/>
              <a:ahLst/>
              <a:cxnLst/>
              <a:rect l="l" t="t" r="r" b="b"/>
              <a:pathLst>
                <a:path w="1449070" h="649605">
                  <a:moveTo>
                    <a:pt x="24899" y="649329"/>
                  </a:moveTo>
                  <a:lnTo>
                    <a:pt x="0" y="587829"/>
                  </a:lnTo>
                  <a:lnTo>
                    <a:pt x="1374608" y="30749"/>
                  </a:lnTo>
                  <a:lnTo>
                    <a:pt x="1362158" y="0"/>
                  </a:lnTo>
                  <a:lnTo>
                    <a:pt x="1448549" y="36579"/>
                  </a:lnTo>
                  <a:lnTo>
                    <a:pt x="1411958" y="122999"/>
                  </a:lnTo>
                  <a:lnTo>
                    <a:pt x="1399508" y="92249"/>
                  </a:lnTo>
                  <a:lnTo>
                    <a:pt x="24899" y="64932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96975" y="1891672"/>
              <a:ext cx="1449070" cy="649605"/>
            </a:xfrm>
            <a:custGeom>
              <a:avLst/>
              <a:gdLst/>
              <a:ahLst/>
              <a:cxnLst/>
              <a:rect l="l" t="t" r="r" b="b"/>
              <a:pathLst>
                <a:path w="1449070" h="649605">
                  <a:moveTo>
                    <a:pt x="0" y="587829"/>
                  </a:moveTo>
                  <a:lnTo>
                    <a:pt x="1374608" y="30749"/>
                  </a:lnTo>
                  <a:lnTo>
                    <a:pt x="1362158" y="0"/>
                  </a:lnTo>
                  <a:lnTo>
                    <a:pt x="1448549" y="36579"/>
                  </a:lnTo>
                  <a:lnTo>
                    <a:pt x="1411958" y="122999"/>
                  </a:lnTo>
                  <a:lnTo>
                    <a:pt x="1399508" y="92249"/>
                  </a:lnTo>
                  <a:lnTo>
                    <a:pt x="24899" y="649329"/>
                  </a:lnTo>
                  <a:lnTo>
                    <a:pt x="0" y="587829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02725" y="3262294"/>
            <a:ext cx="2988733" cy="362557"/>
          </a:xfrm>
          <a:prstGeom prst="rect">
            <a:avLst/>
          </a:prstGeom>
        </p:spPr>
        <p:txBody>
          <a:bodyPr vert="horz" wrap="square" lIns="0" tIns="74507" rIns="0" bIns="0" rtlCol="0">
            <a:spAutoFit/>
          </a:bodyPr>
          <a:lstStyle/>
          <a:p>
            <a:pPr algn="ctr">
              <a:spcBef>
                <a:spcPts val="587"/>
              </a:spcBef>
            </a:pPr>
            <a:r>
              <a:rPr sz="1867" b="1" spc="5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unstru</a:t>
            </a:r>
            <a:r>
              <a:rPr sz="1867" b="1" spc="9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c</a:t>
            </a:r>
            <a:r>
              <a:rPr sz="1867" b="1" spc="7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t</a:t>
            </a:r>
            <a:r>
              <a:rPr sz="1867" b="1" spc="3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u</a:t>
            </a:r>
            <a:r>
              <a:rPr sz="1867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r</a:t>
            </a:r>
            <a:r>
              <a:rPr sz="1867" b="1" spc="87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ed</a:t>
            </a:r>
            <a:r>
              <a:rPr sz="1867" b="1" spc="-5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867" b="1" spc="60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t</a:t>
            </a:r>
            <a:r>
              <a:rPr sz="1867" b="1" spc="7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</a:t>
            </a:r>
            <a:r>
              <a:rPr sz="1867" b="1" spc="60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sz="1867" b="1" spc="13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t</a:t>
            </a:r>
            <a:endParaRPr sz="1867" dirty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32647" y="3335643"/>
            <a:ext cx="2996353" cy="2725419"/>
            <a:chOff x="6484475" y="1798746"/>
            <a:chExt cx="2247265" cy="2044064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475" y="1798746"/>
              <a:ext cx="2132214" cy="20437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43007" y="2679015"/>
              <a:ext cx="583565" cy="635635"/>
            </a:xfrm>
            <a:custGeom>
              <a:avLst/>
              <a:gdLst/>
              <a:ahLst/>
              <a:cxnLst/>
              <a:rect l="l" t="t" r="r" b="b"/>
              <a:pathLst>
                <a:path w="583565" h="635635">
                  <a:moveTo>
                    <a:pt x="583499" y="635399"/>
                  </a:moveTo>
                  <a:lnTo>
                    <a:pt x="57899" y="634499"/>
                  </a:lnTo>
                  <a:lnTo>
                    <a:pt x="0" y="0"/>
                  </a:lnTo>
                  <a:lnTo>
                    <a:pt x="525599" y="899"/>
                  </a:lnTo>
                  <a:lnTo>
                    <a:pt x="583499" y="635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43007" y="2679015"/>
              <a:ext cx="583565" cy="635635"/>
            </a:xfrm>
            <a:custGeom>
              <a:avLst/>
              <a:gdLst/>
              <a:ahLst/>
              <a:cxnLst/>
              <a:rect l="l" t="t" r="r" b="b"/>
              <a:pathLst>
                <a:path w="583565" h="635635">
                  <a:moveTo>
                    <a:pt x="0" y="0"/>
                  </a:moveTo>
                  <a:lnTo>
                    <a:pt x="525599" y="899"/>
                  </a:lnTo>
                  <a:lnTo>
                    <a:pt x="583499" y="635399"/>
                  </a:lnTo>
                  <a:lnTo>
                    <a:pt x="57899" y="63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999262" y="5284041"/>
            <a:ext cx="190500" cy="393700"/>
            <a:chOff x="4434437" y="3260044"/>
            <a:chExt cx="142875" cy="295275"/>
          </a:xfrm>
        </p:grpSpPr>
        <p:sp>
          <p:nvSpPr>
            <p:cNvPr id="24" name="object 24"/>
            <p:cNvSpPr/>
            <p:nvPr/>
          </p:nvSpPr>
          <p:spPr>
            <a:xfrm>
              <a:off x="4439199" y="3264806"/>
              <a:ext cx="133350" cy="285750"/>
            </a:xfrm>
            <a:custGeom>
              <a:avLst/>
              <a:gdLst/>
              <a:ahLst/>
              <a:cxnLst/>
              <a:rect l="l" t="t" r="r" b="b"/>
              <a:pathLst>
                <a:path w="133350" h="285750">
                  <a:moveTo>
                    <a:pt x="66449" y="285600"/>
                  </a:moveTo>
                  <a:lnTo>
                    <a:pt x="0" y="219150"/>
                  </a:lnTo>
                  <a:lnTo>
                    <a:pt x="33224" y="219150"/>
                  </a:lnTo>
                  <a:lnTo>
                    <a:pt x="33224" y="0"/>
                  </a:lnTo>
                  <a:lnTo>
                    <a:pt x="99674" y="0"/>
                  </a:lnTo>
                  <a:lnTo>
                    <a:pt x="99674" y="219150"/>
                  </a:lnTo>
                  <a:lnTo>
                    <a:pt x="132899" y="219150"/>
                  </a:lnTo>
                  <a:lnTo>
                    <a:pt x="66449" y="285600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9199" y="3264806"/>
              <a:ext cx="133350" cy="285750"/>
            </a:xfrm>
            <a:custGeom>
              <a:avLst/>
              <a:gdLst/>
              <a:ahLst/>
              <a:cxnLst/>
              <a:rect l="l" t="t" r="r" b="b"/>
              <a:pathLst>
                <a:path w="133350" h="285750">
                  <a:moveTo>
                    <a:pt x="99674" y="0"/>
                  </a:moveTo>
                  <a:lnTo>
                    <a:pt x="99674" y="219150"/>
                  </a:lnTo>
                  <a:lnTo>
                    <a:pt x="132899" y="219150"/>
                  </a:lnTo>
                  <a:lnTo>
                    <a:pt x="66449" y="285600"/>
                  </a:lnTo>
                  <a:lnTo>
                    <a:pt x="0" y="219150"/>
                  </a:lnTo>
                  <a:lnTo>
                    <a:pt x="33224" y="219150"/>
                  </a:lnTo>
                  <a:lnTo>
                    <a:pt x="33224" y="0"/>
                  </a:lnTo>
                  <a:lnTo>
                    <a:pt x="99674" y="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999262" y="3865030"/>
            <a:ext cx="190500" cy="436880"/>
            <a:chOff x="4434437" y="2195786"/>
            <a:chExt cx="142875" cy="327660"/>
          </a:xfrm>
        </p:grpSpPr>
        <p:sp>
          <p:nvSpPr>
            <p:cNvPr id="27" name="object 27"/>
            <p:cNvSpPr/>
            <p:nvPr/>
          </p:nvSpPr>
          <p:spPr>
            <a:xfrm>
              <a:off x="4439199" y="2200549"/>
              <a:ext cx="133350" cy="318135"/>
            </a:xfrm>
            <a:custGeom>
              <a:avLst/>
              <a:gdLst/>
              <a:ahLst/>
              <a:cxnLst/>
              <a:rect l="l" t="t" r="r" b="b"/>
              <a:pathLst>
                <a:path w="133350" h="318135">
                  <a:moveTo>
                    <a:pt x="66449" y="317999"/>
                  </a:moveTo>
                  <a:lnTo>
                    <a:pt x="0" y="251549"/>
                  </a:lnTo>
                  <a:lnTo>
                    <a:pt x="33224" y="251549"/>
                  </a:lnTo>
                  <a:lnTo>
                    <a:pt x="33224" y="0"/>
                  </a:lnTo>
                  <a:lnTo>
                    <a:pt x="99674" y="0"/>
                  </a:lnTo>
                  <a:lnTo>
                    <a:pt x="99674" y="251549"/>
                  </a:lnTo>
                  <a:lnTo>
                    <a:pt x="132899" y="251549"/>
                  </a:lnTo>
                  <a:lnTo>
                    <a:pt x="66449" y="3179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39199" y="2200549"/>
              <a:ext cx="133350" cy="318135"/>
            </a:xfrm>
            <a:custGeom>
              <a:avLst/>
              <a:gdLst/>
              <a:ahLst/>
              <a:cxnLst/>
              <a:rect l="l" t="t" r="r" b="b"/>
              <a:pathLst>
                <a:path w="133350" h="318135">
                  <a:moveTo>
                    <a:pt x="99674" y="0"/>
                  </a:moveTo>
                  <a:lnTo>
                    <a:pt x="99674" y="251549"/>
                  </a:lnTo>
                  <a:lnTo>
                    <a:pt x="132899" y="251549"/>
                  </a:lnTo>
                  <a:lnTo>
                    <a:pt x="66449" y="317999"/>
                  </a:lnTo>
                  <a:lnTo>
                    <a:pt x="0" y="251549"/>
                  </a:lnTo>
                  <a:lnTo>
                    <a:pt x="33224" y="251549"/>
                  </a:lnTo>
                  <a:lnTo>
                    <a:pt x="33224" y="0"/>
                  </a:lnTo>
                  <a:lnTo>
                    <a:pt x="99674" y="0"/>
                  </a:lnTo>
                  <a:close/>
                </a:path>
              </a:pathLst>
            </a:custGeom>
            <a:ln w="9524">
              <a:solidFill>
                <a:srgbClr val="E69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955783" y="4540381"/>
            <a:ext cx="1010920" cy="294953"/>
          </a:xfrm>
          <a:prstGeom prst="rect">
            <a:avLst/>
          </a:prstGeom>
          <a:solidFill>
            <a:srgbClr val="DCE7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9"/>
              </a:lnSpc>
            </a:pPr>
            <a:r>
              <a:rPr sz="2000" spc="-18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33" dirty="0">
                <a:latin typeface="Times New Roman"/>
                <a:cs typeface="Times New Roman"/>
              </a:rPr>
              <a:t>S</a:t>
            </a:r>
            <a:r>
              <a:rPr sz="2000" spc="100" dirty="0">
                <a:latin typeface="Times New Roman"/>
                <a:cs typeface="Times New Roman"/>
              </a:rPr>
              <a:t>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33" dirty="0">
                <a:latin typeface="Times New Roman"/>
                <a:cs typeface="Times New Roman"/>
              </a:rPr>
              <a:t>Eli</a:t>
            </a:r>
            <a:r>
              <a:rPr sz="2000" spc="27" dirty="0">
                <a:latin typeface="Times New Roman"/>
                <a:cs typeface="Times New Roman"/>
              </a:rPr>
              <a:t>o</a:t>
            </a:r>
            <a:r>
              <a:rPr sz="2000" spc="93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61365" y="3910748"/>
            <a:ext cx="3189393" cy="1859280"/>
            <a:chOff x="5681014" y="2230075"/>
            <a:chExt cx="2392045" cy="1394460"/>
          </a:xfrm>
        </p:grpSpPr>
        <p:sp>
          <p:nvSpPr>
            <p:cNvPr id="31" name="object 31"/>
            <p:cNvSpPr/>
            <p:nvPr/>
          </p:nvSpPr>
          <p:spPr>
            <a:xfrm>
              <a:off x="5685776" y="2945327"/>
              <a:ext cx="862965" cy="674370"/>
            </a:xfrm>
            <a:custGeom>
              <a:avLst/>
              <a:gdLst/>
              <a:ahLst/>
              <a:cxnLst/>
              <a:rect l="l" t="t" r="r" b="b"/>
              <a:pathLst>
                <a:path w="862965" h="674370">
                  <a:moveTo>
                    <a:pt x="40049" y="674269"/>
                  </a:moveTo>
                  <a:lnTo>
                    <a:pt x="0" y="621319"/>
                  </a:lnTo>
                  <a:lnTo>
                    <a:pt x="789378" y="26474"/>
                  </a:lnTo>
                  <a:lnTo>
                    <a:pt x="769353" y="0"/>
                  </a:lnTo>
                  <a:lnTo>
                    <a:pt x="862424" y="12994"/>
                  </a:lnTo>
                  <a:lnTo>
                    <a:pt x="849453" y="105899"/>
                  </a:lnTo>
                  <a:lnTo>
                    <a:pt x="829428" y="79424"/>
                  </a:lnTo>
                  <a:lnTo>
                    <a:pt x="40049" y="67426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5776" y="2945327"/>
              <a:ext cx="862965" cy="674370"/>
            </a:xfrm>
            <a:custGeom>
              <a:avLst/>
              <a:gdLst/>
              <a:ahLst/>
              <a:cxnLst/>
              <a:rect l="l" t="t" r="r" b="b"/>
              <a:pathLst>
                <a:path w="862965" h="674370">
                  <a:moveTo>
                    <a:pt x="0" y="621319"/>
                  </a:moveTo>
                  <a:lnTo>
                    <a:pt x="789378" y="26474"/>
                  </a:lnTo>
                  <a:lnTo>
                    <a:pt x="769353" y="0"/>
                  </a:lnTo>
                  <a:lnTo>
                    <a:pt x="862424" y="12994"/>
                  </a:lnTo>
                  <a:lnTo>
                    <a:pt x="849453" y="105899"/>
                  </a:lnTo>
                  <a:lnTo>
                    <a:pt x="829428" y="79424"/>
                  </a:lnTo>
                  <a:lnTo>
                    <a:pt x="40049" y="674269"/>
                  </a:lnTo>
                  <a:lnTo>
                    <a:pt x="0" y="621319"/>
                  </a:lnTo>
                  <a:close/>
                </a:path>
              </a:pathLst>
            </a:custGeom>
            <a:ln w="9524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6615" y="2230075"/>
              <a:ext cx="586740" cy="167640"/>
            </a:xfrm>
            <a:custGeom>
              <a:avLst/>
              <a:gdLst/>
              <a:ahLst/>
              <a:cxnLst/>
              <a:rect l="l" t="t" r="r" b="b"/>
              <a:pathLst>
                <a:path w="586740" h="167639">
                  <a:moveTo>
                    <a:pt x="586418" y="167639"/>
                  </a:moveTo>
                  <a:lnTo>
                    <a:pt x="0" y="167639"/>
                  </a:lnTo>
                  <a:lnTo>
                    <a:pt x="0" y="0"/>
                  </a:lnTo>
                  <a:lnTo>
                    <a:pt x="586418" y="0"/>
                  </a:lnTo>
                  <a:lnTo>
                    <a:pt x="586418" y="167639"/>
                  </a:lnTo>
                  <a:close/>
                </a:path>
              </a:pathLst>
            </a:custGeom>
            <a:solidFill>
              <a:srgbClr val="DCE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051899" y="3886364"/>
            <a:ext cx="8161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Courier New"/>
                <a:cs typeface="Courier New"/>
              </a:rPr>
              <a:t>BORN-IN</a:t>
            </a:r>
            <a:endParaRPr sz="1467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5488" y="2966938"/>
            <a:ext cx="83566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53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sz="2000" b="1" spc="87" dirty="0">
                <a:solidFill>
                  <a:srgbClr val="CC0000"/>
                </a:solidFill>
                <a:latin typeface="Times New Roman"/>
                <a:cs typeface="Times New Roman"/>
              </a:rPr>
              <a:t>oston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449846" y="3368081"/>
            <a:ext cx="980440" cy="1535007"/>
            <a:chOff x="7772375" y="1823074"/>
            <a:chExt cx="735330" cy="1151255"/>
          </a:xfrm>
        </p:grpSpPr>
        <p:sp>
          <p:nvSpPr>
            <p:cNvPr id="37" name="object 37"/>
            <p:cNvSpPr/>
            <p:nvPr/>
          </p:nvSpPr>
          <p:spPr>
            <a:xfrm>
              <a:off x="7781900" y="2679024"/>
              <a:ext cx="292100" cy="285750"/>
            </a:xfrm>
            <a:custGeom>
              <a:avLst/>
              <a:gdLst/>
              <a:ahLst/>
              <a:cxnLst/>
              <a:rect l="l" t="t" r="r" b="b"/>
              <a:pathLst>
                <a:path w="292100" h="285750">
                  <a:moveTo>
                    <a:pt x="145799" y="285599"/>
                  </a:moveTo>
                  <a:lnTo>
                    <a:pt x="99715" y="278319"/>
                  </a:lnTo>
                  <a:lnTo>
                    <a:pt x="59692" y="258047"/>
                  </a:lnTo>
                  <a:lnTo>
                    <a:pt x="28130" y="227135"/>
                  </a:lnTo>
                  <a:lnTo>
                    <a:pt x="7432" y="187935"/>
                  </a:lnTo>
                  <a:lnTo>
                    <a:pt x="0" y="142799"/>
                  </a:lnTo>
                  <a:lnTo>
                    <a:pt x="7432" y="97664"/>
                  </a:lnTo>
                  <a:lnTo>
                    <a:pt x="28130" y="58464"/>
                  </a:lnTo>
                  <a:lnTo>
                    <a:pt x="59692" y="27552"/>
                  </a:lnTo>
                  <a:lnTo>
                    <a:pt x="99715" y="7280"/>
                  </a:lnTo>
                  <a:lnTo>
                    <a:pt x="145799" y="0"/>
                  </a:lnTo>
                  <a:lnTo>
                    <a:pt x="174377" y="2769"/>
                  </a:lnTo>
                  <a:lnTo>
                    <a:pt x="226689" y="23992"/>
                  </a:lnTo>
                  <a:lnTo>
                    <a:pt x="267103" y="63574"/>
                  </a:lnTo>
                  <a:lnTo>
                    <a:pt x="288772" y="114811"/>
                  </a:lnTo>
                  <a:lnTo>
                    <a:pt x="291599" y="142799"/>
                  </a:lnTo>
                  <a:lnTo>
                    <a:pt x="284167" y="187935"/>
                  </a:lnTo>
                  <a:lnTo>
                    <a:pt x="263469" y="227135"/>
                  </a:lnTo>
                  <a:lnTo>
                    <a:pt x="231907" y="258047"/>
                  </a:lnTo>
                  <a:lnTo>
                    <a:pt x="191884" y="278319"/>
                  </a:lnTo>
                  <a:lnTo>
                    <a:pt x="145799" y="285599"/>
                  </a:lnTo>
                  <a:close/>
                </a:path>
              </a:pathLst>
            </a:custGeom>
            <a:solidFill>
              <a:srgbClr val="6AA84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81900" y="2679024"/>
              <a:ext cx="292100" cy="285750"/>
            </a:xfrm>
            <a:custGeom>
              <a:avLst/>
              <a:gdLst/>
              <a:ahLst/>
              <a:cxnLst/>
              <a:rect l="l" t="t" r="r" b="b"/>
              <a:pathLst>
                <a:path w="292100" h="285750">
                  <a:moveTo>
                    <a:pt x="0" y="142799"/>
                  </a:moveTo>
                  <a:lnTo>
                    <a:pt x="7432" y="97664"/>
                  </a:lnTo>
                  <a:lnTo>
                    <a:pt x="28130" y="58464"/>
                  </a:lnTo>
                  <a:lnTo>
                    <a:pt x="59692" y="27552"/>
                  </a:lnTo>
                  <a:lnTo>
                    <a:pt x="99715" y="7280"/>
                  </a:lnTo>
                  <a:lnTo>
                    <a:pt x="145799" y="0"/>
                  </a:lnTo>
                  <a:lnTo>
                    <a:pt x="201595" y="10870"/>
                  </a:lnTo>
                  <a:lnTo>
                    <a:pt x="248895" y="41825"/>
                  </a:lnTo>
                  <a:lnTo>
                    <a:pt x="280501" y="88152"/>
                  </a:lnTo>
                  <a:lnTo>
                    <a:pt x="291599" y="142799"/>
                  </a:lnTo>
                  <a:lnTo>
                    <a:pt x="284167" y="187935"/>
                  </a:lnTo>
                  <a:lnTo>
                    <a:pt x="263469" y="227135"/>
                  </a:lnTo>
                  <a:lnTo>
                    <a:pt x="231907" y="258047"/>
                  </a:lnTo>
                  <a:lnTo>
                    <a:pt x="191884" y="278319"/>
                  </a:lnTo>
                  <a:lnTo>
                    <a:pt x="145799" y="285599"/>
                  </a:lnTo>
                  <a:lnTo>
                    <a:pt x="99715" y="278319"/>
                  </a:lnTo>
                  <a:lnTo>
                    <a:pt x="59692" y="258047"/>
                  </a:lnTo>
                  <a:lnTo>
                    <a:pt x="28130" y="227135"/>
                  </a:lnTo>
                  <a:lnTo>
                    <a:pt x="7432" y="187935"/>
                  </a:lnTo>
                  <a:lnTo>
                    <a:pt x="0" y="1427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74247" y="2103987"/>
              <a:ext cx="330200" cy="594995"/>
            </a:xfrm>
            <a:custGeom>
              <a:avLst/>
              <a:gdLst/>
              <a:ahLst/>
              <a:cxnLst/>
              <a:rect l="l" t="t" r="r" b="b"/>
              <a:pathLst>
                <a:path w="330200" h="594994">
                  <a:moveTo>
                    <a:pt x="39691" y="594533"/>
                  </a:moveTo>
                  <a:lnTo>
                    <a:pt x="35577" y="592462"/>
                  </a:lnTo>
                  <a:lnTo>
                    <a:pt x="5777" y="577462"/>
                  </a:lnTo>
                  <a:lnTo>
                    <a:pt x="1662" y="575391"/>
                  </a:lnTo>
                  <a:lnTo>
                    <a:pt x="0" y="570373"/>
                  </a:lnTo>
                  <a:lnTo>
                    <a:pt x="283193" y="4870"/>
                  </a:lnTo>
                  <a:lnTo>
                    <a:pt x="284183" y="2892"/>
                  </a:lnTo>
                  <a:lnTo>
                    <a:pt x="285918" y="1390"/>
                  </a:lnTo>
                  <a:lnTo>
                    <a:pt x="290113" y="0"/>
                  </a:lnTo>
                  <a:lnTo>
                    <a:pt x="292402" y="168"/>
                  </a:lnTo>
                  <a:lnTo>
                    <a:pt x="324177" y="16162"/>
                  </a:lnTo>
                  <a:lnTo>
                    <a:pt x="328291" y="18233"/>
                  </a:lnTo>
                  <a:lnTo>
                    <a:pt x="329955" y="23251"/>
                  </a:lnTo>
                  <a:lnTo>
                    <a:pt x="44699" y="592873"/>
                  </a:lnTo>
                  <a:lnTo>
                    <a:pt x="39691" y="594533"/>
                  </a:lnTo>
                  <a:close/>
                </a:path>
              </a:pathLst>
            </a:custGeom>
            <a:solidFill>
              <a:srgbClr val="6AA84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4247" y="2103987"/>
              <a:ext cx="330200" cy="594995"/>
            </a:xfrm>
            <a:custGeom>
              <a:avLst/>
              <a:gdLst/>
              <a:ahLst/>
              <a:cxnLst/>
              <a:rect l="l" t="t" r="r" b="b"/>
              <a:pathLst>
                <a:path w="330200" h="594994">
                  <a:moveTo>
                    <a:pt x="5777" y="577462"/>
                  </a:moveTo>
                  <a:lnTo>
                    <a:pt x="1662" y="575391"/>
                  </a:lnTo>
                  <a:lnTo>
                    <a:pt x="0" y="570373"/>
                  </a:lnTo>
                  <a:lnTo>
                    <a:pt x="2062" y="566254"/>
                  </a:lnTo>
                  <a:lnTo>
                    <a:pt x="283193" y="4870"/>
                  </a:lnTo>
                  <a:lnTo>
                    <a:pt x="284183" y="2892"/>
                  </a:lnTo>
                  <a:lnTo>
                    <a:pt x="285918" y="1390"/>
                  </a:lnTo>
                  <a:lnTo>
                    <a:pt x="288016" y="695"/>
                  </a:lnTo>
                  <a:lnTo>
                    <a:pt x="290113" y="0"/>
                  </a:lnTo>
                  <a:lnTo>
                    <a:pt x="292402" y="168"/>
                  </a:lnTo>
                  <a:lnTo>
                    <a:pt x="294377" y="1162"/>
                  </a:lnTo>
                  <a:lnTo>
                    <a:pt x="324177" y="16162"/>
                  </a:lnTo>
                  <a:lnTo>
                    <a:pt x="328291" y="18233"/>
                  </a:lnTo>
                  <a:lnTo>
                    <a:pt x="329955" y="23251"/>
                  </a:lnTo>
                  <a:lnTo>
                    <a:pt x="327893" y="27370"/>
                  </a:lnTo>
                  <a:lnTo>
                    <a:pt x="46762" y="588754"/>
                  </a:lnTo>
                  <a:lnTo>
                    <a:pt x="44699" y="592873"/>
                  </a:lnTo>
                  <a:lnTo>
                    <a:pt x="39691" y="594533"/>
                  </a:lnTo>
                  <a:lnTo>
                    <a:pt x="35577" y="592462"/>
                  </a:lnTo>
                  <a:lnTo>
                    <a:pt x="5777" y="577462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06425" y="1832599"/>
              <a:ext cx="292100" cy="285750"/>
            </a:xfrm>
            <a:custGeom>
              <a:avLst/>
              <a:gdLst/>
              <a:ahLst/>
              <a:cxnLst/>
              <a:rect l="l" t="t" r="r" b="b"/>
              <a:pathLst>
                <a:path w="292100" h="285750">
                  <a:moveTo>
                    <a:pt x="145799" y="285599"/>
                  </a:moveTo>
                  <a:lnTo>
                    <a:pt x="99715" y="278319"/>
                  </a:lnTo>
                  <a:lnTo>
                    <a:pt x="59692" y="258047"/>
                  </a:lnTo>
                  <a:lnTo>
                    <a:pt x="28130" y="227135"/>
                  </a:lnTo>
                  <a:lnTo>
                    <a:pt x="7432" y="187935"/>
                  </a:lnTo>
                  <a:lnTo>
                    <a:pt x="0" y="142799"/>
                  </a:lnTo>
                  <a:lnTo>
                    <a:pt x="7432" y="97664"/>
                  </a:lnTo>
                  <a:lnTo>
                    <a:pt x="28130" y="58464"/>
                  </a:lnTo>
                  <a:lnTo>
                    <a:pt x="59692" y="27552"/>
                  </a:lnTo>
                  <a:lnTo>
                    <a:pt x="99715" y="7280"/>
                  </a:lnTo>
                  <a:lnTo>
                    <a:pt x="145799" y="0"/>
                  </a:lnTo>
                  <a:lnTo>
                    <a:pt x="174377" y="2769"/>
                  </a:lnTo>
                  <a:lnTo>
                    <a:pt x="226689" y="23992"/>
                  </a:lnTo>
                  <a:lnTo>
                    <a:pt x="267103" y="63574"/>
                  </a:lnTo>
                  <a:lnTo>
                    <a:pt x="288772" y="114811"/>
                  </a:lnTo>
                  <a:lnTo>
                    <a:pt x="291599" y="142799"/>
                  </a:lnTo>
                  <a:lnTo>
                    <a:pt x="284167" y="187935"/>
                  </a:lnTo>
                  <a:lnTo>
                    <a:pt x="263469" y="227135"/>
                  </a:lnTo>
                  <a:lnTo>
                    <a:pt x="231907" y="258047"/>
                  </a:lnTo>
                  <a:lnTo>
                    <a:pt x="191884" y="278319"/>
                  </a:lnTo>
                  <a:lnTo>
                    <a:pt x="145799" y="285599"/>
                  </a:lnTo>
                  <a:close/>
                </a:path>
              </a:pathLst>
            </a:custGeom>
            <a:solidFill>
              <a:srgbClr val="990000">
                <a:alpha val="136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06425" y="1832599"/>
              <a:ext cx="292100" cy="285750"/>
            </a:xfrm>
            <a:custGeom>
              <a:avLst/>
              <a:gdLst/>
              <a:ahLst/>
              <a:cxnLst/>
              <a:rect l="l" t="t" r="r" b="b"/>
              <a:pathLst>
                <a:path w="292100" h="285750">
                  <a:moveTo>
                    <a:pt x="0" y="142799"/>
                  </a:moveTo>
                  <a:lnTo>
                    <a:pt x="7432" y="97664"/>
                  </a:lnTo>
                  <a:lnTo>
                    <a:pt x="28130" y="58464"/>
                  </a:lnTo>
                  <a:lnTo>
                    <a:pt x="59692" y="27552"/>
                  </a:lnTo>
                  <a:lnTo>
                    <a:pt x="99715" y="7280"/>
                  </a:lnTo>
                  <a:lnTo>
                    <a:pt x="145799" y="0"/>
                  </a:lnTo>
                  <a:lnTo>
                    <a:pt x="201595" y="10870"/>
                  </a:lnTo>
                  <a:lnTo>
                    <a:pt x="248895" y="41825"/>
                  </a:lnTo>
                  <a:lnTo>
                    <a:pt x="280501" y="88152"/>
                  </a:lnTo>
                  <a:lnTo>
                    <a:pt x="291599" y="142799"/>
                  </a:lnTo>
                  <a:lnTo>
                    <a:pt x="284167" y="187935"/>
                  </a:lnTo>
                  <a:lnTo>
                    <a:pt x="263469" y="227135"/>
                  </a:lnTo>
                  <a:lnTo>
                    <a:pt x="231907" y="258047"/>
                  </a:lnTo>
                  <a:lnTo>
                    <a:pt x="191884" y="278319"/>
                  </a:lnTo>
                  <a:lnTo>
                    <a:pt x="145799" y="285599"/>
                  </a:lnTo>
                  <a:lnTo>
                    <a:pt x="99715" y="278319"/>
                  </a:lnTo>
                  <a:lnTo>
                    <a:pt x="59692" y="258047"/>
                  </a:lnTo>
                  <a:lnTo>
                    <a:pt x="28130" y="227135"/>
                  </a:lnTo>
                  <a:lnTo>
                    <a:pt x="7432" y="187935"/>
                  </a:lnTo>
                  <a:lnTo>
                    <a:pt x="0" y="1427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633641" y="5681379"/>
            <a:ext cx="2921847" cy="939638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algn="ctr">
              <a:spcBef>
                <a:spcPts val="1387"/>
              </a:spcBef>
            </a:pPr>
            <a:r>
              <a:rPr sz="1867" spc="-20" dirty="0">
                <a:latin typeface="Times New Roman"/>
                <a:cs typeface="Times New Roman"/>
              </a:rPr>
              <a:t>(T.S.</a:t>
            </a:r>
            <a:r>
              <a:rPr sz="1867" spc="-53" dirty="0">
                <a:latin typeface="Times New Roman"/>
                <a:cs typeface="Times New Roman"/>
              </a:rPr>
              <a:t> </a:t>
            </a:r>
            <a:r>
              <a:rPr sz="1867" spc="40" dirty="0">
                <a:latin typeface="Times New Roman"/>
                <a:cs typeface="Times New Roman"/>
              </a:rPr>
              <a:t>Eliot</a:t>
            </a:r>
            <a:r>
              <a:rPr sz="1867" spc="40" dirty="0">
                <a:latin typeface="Georgia"/>
                <a:cs typeface="Georgia"/>
              </a:rPr>
              <a:t>,</a:t>
            </a:r>
            <a:r>
              <a:rPr sz="1867" spc="-13" dirty="0">
                <a:latin typeface="Georgia"/>
                <a:cs typeface="Georgia"/>
              </a:rPr>
              <a:t> </a:t>
            </a:r>
            <a:r>
              <a:rPr sz="1467" dirty="0">
                <a:latin typeface="Courier New"/>
                <a:cs typeface="Courier New"/>
              </a:rPr>
              <a:t>BORN-IN</a:t>
            </a:r>
            <a:r>
              <a:rPr sz="1867" dirty="0">
                <a:latin typeface="Georgia"/>
                <a:cs typeface="Georgia"/>
              </a:rPr>
              <a:t>,</a:t>
            </a:r>
            <a:r>
              <a:rPr sz="1867" spc="-13" dirty="0">
                <a:latin typeface="Georgia"/>
                <a:cs typeface="Georgia"/>
              </a:rPr>
              <a:t> </a:t>
            </a:r>
            <a:r>
              <a:rPr sz="1867" b="1" spc="-7" dirty="0">
                <a:solidFill>
                  <a:srgbClr val="CC0000"/>
                </a:solidFill>
                <a:latin typeface="Cambria"/>
                <a:cs typeface="Cambria"/>
              </a:rPr>
              <a:t>Boston</a:t>
            </a:r>
            <a:r>
              <a:rPr sz="1867" spc="-7" dirty="0">
                <a:latin typeface="Times New Roman"/>
                <a:cs typeface="Times New Roman"/>
              </a:rPr>
              <a:t>)</a:t>
            </a:r>
            <a:endParaRPr sz="1867">
              <a:latin typeface="Times New Roman"/>
              <a:cs typeface="Times New Roman"/>
            </a:endParaRPr>
          </a:p>
          <a:p>
            <a:pPr marL="3387" algn="ctr">
              <a:spcBef>
                <a:spcPts val="1347"/>
              </a:spcBef>
            </a:pPr>
            <a:r>
              <a:rPr sz="2000" b="1" spc="67" dirty="0">
                <a:solidFill>
                  <a:srgbClr val="CC0000"/>
                </a:solidFill>
                <a:latin typeface="Times New Roman"/>
                <a:cs typeface="Times New Roman"/>
              </a:rPr>
              <a:t>incorrect</a:t>
            </a:r>
            <a:r>
              <a:rPr sz="2000" b="1" spc="-1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b="1" spc="60" dirty="0">
                <a:solidFill>
                  <a:srgbClr val="CC0000"/>
                </a:solidFill>
                <a:latin typeface="Times New Roman"/>
                <a:cs typeface="Times New Roman"/>
              </a:rPr>
              <a:t>extraction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2764" y="1433383"/>
            <a:ext cx="11261969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833" indent="-342900">
              <a:lnSpc>
                <a:spcPts val="2667"/>
              </a:lnSpc>
              <a:buFont typeface="Arial" panose="020B0604020202020204" pitchFamily="34" charset="0"/>
              <a:buChar char="•"/>
            </a:pPr>
            <a:r>
              <a:rPr lang="en-US" sz="2400" spc="107" dirty="0">
                <a:latin typeface="+mn-lt"/>
                <a:cs typeface="Times New Roman" panose="02020603050405020304" pitchFamily="18" charset="0"/>
              </a:rPr>
              <a:t>Requires</a:t>
            </a:r>
            <a:r>
              <a:rPr lang="en-US" sz="2400" spc="-47" dirty="0">
                <a:latin typeface="+mn-lt"/>
                <a:cs typeface="Times New Roman" panose="02020603050405020304" pitchFamily="18" charset="0"/>
              </a:rPr>
              <a:t> to convert unstructured to </a:t>
            </a:r>
            <a:r>
              <a:rPr lang="en-US" sz="2400" spc="-4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structured</a:t>
            </a:r>
            <a:r>
              <a:rPr lang="en-US" sz="2400" spc="-47" dirty="0">
                <a:latin typeface="+mn-lt"/>
                <a:cs typeface="Times New Roman" panose="02020603050405020304" pitchFamily="18" charset="0"/>
              </a:rPr>
              <a:t> data </a:t>
            </a:r>
            <a:r>
              <a:rPr lang="en-US" sz="2400" spc="107" dirty="0">
                <a:latin typeface="+mn-lt"/>
                <a:cs typeface="Times New Roman" panose="02020603050405020304" pitchFamily="18" charset="0"/>
              </a:rPr>
              <a:t>to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73" dirty="0">
                <a:latin typeface="+mn-lt"/>
                <a:cs typeface="Times New Roman" panose="02020603050405020304" pitchFamily="18" charset="0"/>
              </a:rPr>
              <a:t>ﬁll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60" dirty="0">
                <a:latin typeface="+mn-lt"/>
                <a:cs typeface="Times New Roman" panose="02020603050405020304" pitchFamily="18" charset="0"/>
              </a:rPr>
              <a:t>the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07" dirty="0">
                <a:latin typeface="+mn-lt"/>
                <a:cs typeface="Times New Roman" panose="02020603050405020304" pitchFamily="18" charset="0"/>
              </a:rPr>
              <a:t>knowledge</a:t>
            </a:r>
            <a:r>
              <a:rPr lang="en-US"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spc="140" dirty="0">
                <a:latin typeface="+mn-lt"/>
                <a:cs typeface="Times New Roman" panose="02020603050405020304" pitchFamily="18" charset="0"/>
              </a:rPr>
              <a:t>base</a:t>
            </a:r>
          </a:p>
          <a:p>
            <a:pPr marL="359833" indent="-342900">
              <a:lnSpc>
                <a:spcPts val="2667"/>
              </a:lnSpc>
              <a:buFont typeface="Arial" panose="020B0604020202020204" pitchFamily="34" charset="0"/>
              <a:buChar char="•"/>
            </a:pPr>
            <a:r>
              <a:rPr lang="en-US" sz="2400" spc="140" dirty="0">
                <a:latin typeface="+mn-lt"/>
                <a:cs typeface="Times New Roman" panose="02020603050405020304" pitchFamily="18" charset="0"/>
              </a:rPr>
              <a:t>Usually require signiﬁcant</a:t>
            </a:r>
            <a:r>
              <a:rPr lang="en-US" sz="2400" spc="14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manual eﬀort</a:t>
            </a:r>
            <a:r>
              <a:rPr lang="en-US" sz="2400" spc="140" dirty="0">
                <a:latin typeface="+mn-lt"/>
                <a:cs typeface="Times New Roman" panose="02020603050405020304" pitchFamily="18" charset="0"/>
              </a:rPr>
              <a:t> (not scalable easily)</a:t>
            </a:r>
          </a:p>
          <a:p>
            <a:pPr marL="359833" indent="-342900">
              <a:lnSpc>
                <a:spcPts val="2667"/>
              </a:lnSpc>
              <a:buFont typeface="Arial" panose="020B0604020202020204" pitchFamily="34" charset="0"/>
              <a:buChar char="•"/>
            </a:pPr>
            <a:r>
              <a:rPr sz="2400" spc="140" dirty="0">
                <a:latin typeface="+mn-lt"/>
                <a:cs typeface="Times New Roman" panose="02020603050405020304" pitchFamily="18" charset="0"/>
              </a:rPr>
              <a:t>Prone</a:t>
            </a:r>
            <a:r>
              <a:rPr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07" dirty="0">
                <a:latin typeface="+mn-lt"/>
                <a:cs typeface="Times New Roman" panose="02020603050405020304" pitchFamily="18" charset="0"/>
              </a:rPr>
              <a:t>to</a:t>
            </a:r>
            <a:r>
              <a:rPr sz="2400" spc="-4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4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error</a:t>
            </a:r>
            <a:r>
              <a:rPr sz="2400" spc="-4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+mn-lt"/>
                <a:cs typeface="Times New Roman" panose="02020603050405020304" pitchFamily="18" charset="0"/>
              </a:rPr>
              <a:t>propagation</a:t>
            </a:r>
            <a:r>
              <a:rPr sz="2400" spc="-5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27" dirty="0">
                <a:latin typeface="+mn-lt"/>
                <a:cs typeface="Times New Roman" panose="02020603050405020304" pitchFamily="18" charset="0"/>
              </a:rPr>
              <a:t>(from</a:t>
            </a:r>
            <a:r>
              <a:rPr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207" dirty="0">
                <a:latin typeface="+mn-lt"/>
                <a:cs typeface="Times New Roman" panose="02020603050405020304" pitchFamily="18" charset="0"/>
              </a:rPr>
              <a:t>human</a:t>
            </a:r>
            <a:r>
              <a:rPr sz="2400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+mn-lt"/>
                <a:cs typeface="Times New Roman" panose="02020603050405020304" pitchFamily="18" charset="0"/>
              </a:rPr>
              <a:t>annotations</a:t>
            </a:r>
            <a:r>
              <a:rPr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52" dirty="0">
                <a:latin typeface="+mn-lt"/>
                <a:cs typeface="Times New Roman" panose="02020603050405020304" pitchFamily="18" charset="0"/>
              </a:rPr>
              <a:t>or</a:t>
            </a:r>
            <a:r>
              <a:rPr sz="2400" spc="-27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07" dirty="0">
                <a:latin typeface="+mn-lt"/>
                <a:cs typeface="Times New Roman" panose="02020603050405020304" pitchFamily="18" charset="0"/>
              </a:rPr>
              <a:t>knowledge</a:t>
            </a:r>
            <a:r>
              <a:rPr sz="2400" spc="-33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2400" spc="107" dirty="0">
                <a:latin typeface="+mn-lt"/>
                <a:cs typeface="Times New Roman" panose="02020603050405020304" pitchFamily="18" charset="0"/>
              </a:rPr>
              <a:t>extraction)</a:t>
            </a:r>
            <a:endParaRPr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8793587" y="5713766"/>
            <a:ext cx="26670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B7B7B7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465">
              <a:spcBef>
                <a:spcPts val="15"/>
              </a:spcBef>
            </a:pPr>
            <a:fld id="{81D60167-4931-47E6-BA6A-407CBD079E47}" type="slidenum">
              <a:rPr lang="en-US" smtClean="0"/>
              <a:pPr marL="164465">
                <a:spcBef>
                  <a:spcPts val="15"/>
                </a:spcBef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37877</TotalTime>
  <Words>5796</Words>
  <Application>Microsoft Office PowerPoint</Application>
  <PresentationFormat>Widescreen</PresentationFormat>
  <Paragraphs>735</Paragraphs>
  <Slides>79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Aptos</vt:lpstr>
      <vt:lpstr>Aptos Narrow</vt:lpstr>
      <vt:lpstr>Arial</vt:lpstr>
      <vt:lpstr>Arial MT</vt:lpstr>
      <vt:lpstr>Calibri</vt:lpstr>
      <vt:lpstr>Calibri Light</vt:lpstr>
      <vt:lpstr>Cambria</vt:lpstr>
      <vt:lpstr>Cambria Math</vt:lpstr>
      <vt:lpstr>Courier New</vt:lpstr>
      <vt:lpstr>Georgia</vt:lpstr>
      <vt:lpstr>Source Sans Pro</vt:lpstr>
      <vt:lpstr>Tahoma</vt:lpstr>
      <vt:lpstr>Times New Roman</vt:lpstr>
      <vt:lpstr>Office Theme</vt:lpstr>
      <vt:lpstr>Bitmap Image</vt:lpstr>
      <vt:lpstr>Advanced Techniques with  Large Language Models   Lecture 9</vt:lpstr>
      <vt:lpstr>LLMs Pretrained on Huge Information</vt:lpstr>
      <vt:lpstr>LLM as Model vs LLM as Knowledge Base</vt:lpstr>
      <vt:lpstr>Emergent Abilities of LLMs – Knowledge Base</vt:lpstr>
      <vt:lpstr>LLMs – Primary Sources of Information</vt:lpstr>
      <vt:lpstr>Weights Contain Information</vt:lpstr>
      <vt:lpstr>Traditional Knowledge-Base</vt:lpstr>
      <vt:lpstr>Limitations of Knowledge-bases</vt:lpstr>
      <vt:lpstr>Knowledge Extraction</vt:lpstr>
      <vt:lpstr>LLMs Advantages as Knowledge Bases</vt:lpstr>
      <vt:lpstr>Evaluation of Knowledge Storage in LLMs</vt:lpstr>
      <vt:lpstr>LAMA Probe</vt:lpstr>
      <vt:lpstr>LAMA Probe</vt:lpstr>
      <vt:lpstr>Evaluated Models</vt:lpstr>
      <vt:lpstr>Results of Assessment</vt:lpstr>
      <vt:lpstr>LLMs vs Retrieval Systems</vt:lpstr>
      <vt:lpstr>PowerPoint Presentation</vt:lpstr>
      <vt:lpstr>Results</vt:lpstr>
      <vt:lpstr>Limitation of LLMs – Lack of Traceability</vt:lpstr>
      <vt:lpstr>LLM – Improving Traceability</vt:lpstr>
      <vt:lpstr>Limitation of LLMs – Information Update</vt:lpstr>
      <vt:lpstr>Knowledge Neurons</vt:lpstr>
      <vt:lpstr>Suppressing or Amplifying Knowledge Neurons</vt:lpstr>
      <vt:lpstr>Mapping Knowledge to Neurons</vt:lpstr>
      <vt:lpstr>Updating Facts using Knowledge Neurons </vt:lpstr>
      <vt:lpstr>Challenges</vt:lpstr>
      <vt:lpstr>Retrieve Real-time Information</vt:lpstr>
      <vt:lpstr>Proxy Systems - Steps</vt:lpstr>
      <vt:lpstr>Retrieval-based Language Models</vt:lpstr>
      <vt:lpstr>Retrieval-Augmented Generation (RAG)</vt:lpstr>
      <vt:lpstr>Vector Databases as Knowledge Source</vt:lpstr>
      <vt:lpstr>Embedding Model</vt:lpstr>
      <vt:lpstr>Retrieve Relevant Data</vt:lpstr>
      <vt:lpstr>Variants of RAG - RAG-Token </vt:lpstr>
      <vt:lpstr>Variants of RAG - RAG-Sequence</vt:lpstr>
      <vt:lpstr>Training</vt:lpstr>
      <vt:lpstr>Advantages of Vector Databases</vt:lpstr>
      <vt:lpstr>Limitations of LLMs - Hallucination</vt:lpstr>
      <vt:lpstr>Types of Hallucinations</vt:lpstr>
      <vt:lpstr>Causes of Hallucination</vt:lpstr>
      <vt:lpstr>Mitigating Hallucinations</vt:lpstr>
      <vt:lpstr>Multi-Agent Systems</vt:lpstr>
      <vt:lpstr>Multi-Agent - Components</vt:lpstr>
      <vt:lpstr>Multi-Agent - Advantages</vt:lpstr>
      <vt:lpstr>AutoGen</vt:lpstr>
      <vt:lpstr>Limitation of LLMs  - Instability</vt:lpstr>
      <vt:lpstr>Mitigation of Instability</vt:lpstr>
      <vt:lpstr>Mixture of Experts</vt:lpstr>
      <vt:lpstr>Switch Transformer</vt:lpstr>
      <vt:lpstr>Challenges of LLMs - Memorization</vt:lpstr>
      <vt:lpstr>Memorization Probe</vt:lpstr>
      <vt:lpstr>Memorization - Mechanism</vt:lpstr>
      <vt:lpstr>Mitigation Strategies for Memorizing  </vt:lpstr>
      <vt:lpstr>Over-parameterize Models</vt:lpstr>
      <vt:lpstr>Quantization</vt:lpstr>
      <vt:lpstr>Distillation</vt:lpstr>
      <vt:lpstr>Distillation Steps</vt:lpstr>
      <vt:lpstr>Distillation - Example</vt:lpstr>
      <vt:lpstr>Distillation</vt:lpstr>
      <vt:lpstr>Pruning</vt:lpstr>
      <vt:lpstr>Pruning - Results</vt:lpstr>
      <vt:lpstr>Information vs. Knowledge</vt:lpstr>
      <vt:lpstr>Recap - Neural Network</vt:lpstr>
      <vt:lpstr>Training Neural Networks – Back Propagation</vt:lpstr>
      <vt:lpstr>Back Propagation - Gradient Decent</vt:lpstr>
      <vt:lpstr>Gradient Decent</vt:lpstr>
      <vt:lpstr>Tokenization - BPE</vt:lpstr>
      <vt:lpstr>Tokenization - BPE</vt:lpstr>
      <vt:lpstr>Tokenization - BPE</vt:lpstr>
      <vt:lpstr>Word Embeddings </vt:lpstr>
      <vt:lpstr>Self-Attention - Contextual Meaning </vt:lpstr>
      <vt:lpstr>Transformers – Generation</vt:lpstr>
      <vt:lpstr>Decoding - Greedy</vt:lpstr>
      <vt:lpstr>Decoding - Beam Search </vt:lpstr>
      <vt:lpstr>Decoding - Beam Search</vt:lpstr>
      <vt:lpstr>Fine-tuning LLMs</vt:lpstr>
      <vt:lpstr>Reasoning in LLMs</vt:lpstr>
      <vt:lpstr>Knowledge Management in LLMs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888</cp:revision>
  <dcterms:created xsi:type="dcterms:W3CDTF">2023-12-26T07:54:20Z</dcterms:created>
  <dcterms:modified xsi:type="dcterms:W3CDTF">2024-11-25T20:34:03Z</dcterms:modified>
</cp:coreProperties>
</file>